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Lst>
  <p:notesMasterIdLst>
    <p:notesMasterId r:id="rId33"/>
  </p:notesMasterIdLst>
  <p:sldIdLst>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46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86144-5A6B-4B3E-92C8-BBC171AAB7D8}" type="datetimeFigureOut">
              <a:rPr lang="en-US" smtClean="0"/>
              <a:t>11/13/2021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2C63B-891D-4493-AD19-8819205F197F}" type="slidenum">
              <a:rPr lang="en-US" smtClean="0"/>
              <a:t>‹#›</a:t>
            </a:fld>
            <a:endParaRPr lang="en-US"/>
          </a:p>
        </p:txBody>
      </p:sp>
    </p:spTree>
    <p:extLst>
      <p:ext uri="{BB962C8B-B14F-4D97-AF65-F5344CB8AC3E}">
        <p14:creationId xmlns:p14="http://schemas.microsoft.com/office/powerpoint/2010/main" val="321969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C2C63B-891D-4493-AD19-8819205F197F}" type="slidenum">
              <a:rPr lang="en-US" smtClean="0"/>
              <a:t>3</a:t>
            </a:fld>
            <a:endParaRPr lang="en-US"/>
          </a:p>
        </p:txBody>
      </p:sp>
    </p:spTree>
    <p:extLst>
      <p:ext uri="{BB962C8B-B14F-4D97-AF65-F5344CB8AC3E}">
        <p14:creationId xmlns:p14="http://schemas.microsoft.com/office/powerpoint/2010/main" val="2433693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191CDA-55AF-49D8-B31A-38700FCF19F3}" type="datetimeFigureOut">
              <a:rPr lang="en-US" smtClean="0"/>
              <a:t>11/13/2021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E58EE-6AFA-4951-859A-FAEE89DFD617}" type="slidenum">
              <a:rPr lang="en-US" smtClean="0"/>
              <a:t>‹#›</a:t>
            </a:fld>
            <a:endParaRPr lang="en-US"/>
          </a:p>
        </p:txBody>
      </p:sp>
    </p:spTree>
    <p:extLst>
      <p:ext uri="{BB962C8B-B14F-4D97-AF65-F5344CB8AC3E}">
        <p14:creationId xmlns:p14="http://schemas.microsoft.com/office/powerpoint/2010/main" val="2217778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191CDA-55AF-49D8-B31A-38700FCF19F3}" type="datetimeFigureOut">
              <a:rPr lang="en-US" smtClean="0"/>
              <a:t>11/13/2021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E58EE-6AFA-4951-859A-FAEE89DFD617}" type="slidenum">
              <a:rPr lang="en-US" smtClean="0"/>
              <a:t>‹#›</a:t>
            </a:fld>
            <a:endParaRPr lang="en-US"/>
          </a:p>
        </p:txBody>
      </p:sp>
    </p:spTree>
    <p:extLst>
      <p:ext uri="{BB962C8B-B14F-4D97-AF65-F5344CB8AC3E}">
        <p14:creationId xmlns:p14="http://schemas.microsoft.com/office/powerpoint/2010/main" val="1586741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191CDA-55AF-49D8-B31A-38700FCF19F3}" type="datetimeFigureOut">
              <a:rPr lang="en-US" smtClean="0"/>
              <a:t>11/13/2021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E58EE-6AFA-4951-859A-FAEE89DFD617}" type="slidenum">
              <a:rPr lang="en-US" smtClean="0"/>
              <a:t>‹#›</a:t>
            </a:fld>
            <a:endParaRPr lang="en-US"/>
          </a:p>
        </p:txBody>
      </p:sp>
    </p:spTree>
    <p:extLst>
      <p:ext uri="{BB962C8B-B14F-4D97-AF65-F5344CB8AC3E}">
        <p14:creationId xmlns:p14="http://schemas.microsoft.com/office/powerpoint/2010/main" val="3183777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2200529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5" name="Footer Placeholder 4"/>
          <p:cNvSpPr>
            <a:spLocks noGrp="1"/>
          </p:cNvSpPr>
          <p:nvPr>
            <p:ph type="ftr" sz="quarter" idx="11"/>
          </p:nvPr>
        </p:nvSpPr>
        <p:spPr/>
        <p:txBody>
          <a:bodyPr/>
          <a:lstStyle/>
          <a:p>
            <a:endParaRPr lang="en-US" dirty="0">
              <a:solidFill>
                <a:srgbClr val="ED8428"/>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737930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2414467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6" name="Footer Placeholder 5"/>
          <p:cNvSpPr>
            <a:spLocks noGrp="1"/>
          </p:cNvSpPr>
          <p:nvPr>
            <p:ph type="ftr" sz="quarter" idx="11"/>
          </p:nvPr>
        </p:nvSpPr>
        <p:spPr/>
        <p:txBody>
          <a:bodyPr/>
          <a:lstStyle/>
          <a:p>
            <a:endParaRPr lang="en-US" dirty="0">
              <a:solidFill>
                <a:srgbClr val="ED842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036326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8" name="Footer Placeholder 7"/>
          <p:cNvSpPr>
            <a:spLocks noGrp="1"/>
          </p:cNvSpPr>
          <p:nvPr>
            <p:ph type="ftr" sz="quarter" idx="11"/>
          </p:nvPr>
        </p:nvSpPr>
        <p:spPr/>
        <p:txBody>
          <a:bodyPr/>
          <a:lstStyle/>
          <a:p>
            <a:endParaRPr lang="en-US" dirty="0">
              <a:solidFill>
                <a:srgbClr val="ED8428"/>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2358022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4" name="Footer Placeholder 3"/>
          <p:cNvSpPr>
            <a:spLocks noGrp="1"/>
          </p:cNvSpPr>
          <p:nvPr>
            <p:ph type="ftr" sz="quarter" idx="11"/>
          </p:nvPr>
        </p:nvSpPr>
        <p:spPr/>
        <p:txBody>
          <a:bodyPr/>
          <a:lstStyle/>
          <a:p>
            <a:endParaRPr lang="en-US" dirty="0">
              <a:solidFill>
                <a:srgbClr val="ED8428"/>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4079463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3" name="Footer Placeholder 2"/>
          <p:cNvSpPr>
            <a:spLocks noGrp="1"/>
          </p:cNvSpPr>
          <p:nvPr>
            <p:ph type="ftr" sz="quarter" idx="11"/>
          </p:nvPr>
        </p:nvSpPr>
        <p:spPr/>
        <p:txBody>
          <a:bodyPr/>
          <a:lstStyle/>
          <a:p>
            <a:endParaRPr lang="en-US" dirty="0">
              <a:solidFill>
                <a:srgbClr val="ED8428"/>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541642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1227103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191CDA-55AF-49D8-B31A-38700FCF19F3}" type="datetimeFigureOut">
              <a:rPr lang="en-US" smtClean="0"/>
              <a:t>11/13/2021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E58EE-6AFA-4951-859A-FAEE89DFD617}" type="slidenum">
              <a:rPr lang="en-US" smtClean="0"/>
              <a:t>‹#›</a:t>
            </a:fld>
            <a:endParaRPr lang="en-US"/>
          </a:p>
        </p:txBody>
      </p:sp>
    </p:spTree>
    <p:extLst>
      <p:ext uri="{BB962C8B-B14F-4D97-AF65-F5344CB8AC3E}">
        <p14:creationId xmlns:p14="http://schemas.microsoft.com/office/powerpoint/2010/main" val="3821713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6" name="Footer Placeholder 5"/>
          <p:cNvSpPr>
            <a:spLocks noGrp="1"/>
          </p:cNvSpPr>
          <p:nvPr>
            <p:ph type="ftr" sz="quarter" idx="11"/>
          </p:nvPr>
        </p:nvSpPr>
        <p:spPr/>
        <p:txBody>
          <a:bodyPr/>
          <a:lstStyle/>
          <a:p>
            <a:endParaRPr lang="en-US" dirty="0">
              <a:solidFill>
                <a:srgbClr val="ED842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2377709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5" name="Footer Placeholder 4"/>
          <p:cNvSpPr>
            <a:spLocks noGrp="1"/>
          </p:cNvSpPr>
          <p:nvPr>
            <p:ph type="ftr" sz="quarter" idx="11"/>
          </p:nvPr>
        </p:nvSpPr>
        <p:spPr/>
        <p:txBody>
          <a:bodyPr/>
          <a:lstStyle/>
          <a:p>
            <a:endParaRPr lang="en-US" dirty="0">
              <a:solidFill>
                <a:srgbClr val="ED8428"/>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5878915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dirty="0">
              <a:solidFill>
                <a:srgbClr val="ED8428"/>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1255779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17949542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5" name="Footer Placeholder 4"/>
          <p:cNvSpPr>
            <a:spLocks noGrp="1"/>
          </p:cNvSpPr>
          <p:nvPr>
            <p:ph type="ftr" sz="quarter" idx="11"/>
          </p:nvPr>
        </p:nvSpPr>
        <p:spPr/>
        <p:txBody>
          <a:bodyPr/>
          <a:lstStyle/>
          <a:p>
            <a:endParaRPr lang="en-US" dirty="0">
              <a:solidFill>
                <a:srgbClr val="ED8428"/>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608944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3722805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6" name="Footer Placeholder 5"/>
          <p:cNvSpPr>
            <a:spLocks noGrp="1"/>
          </p:cNvSpPr>
          <p:nvPr>
            <p:ph type="ftr" sz="quarter" idx="11"/>
          </p:nvPr>
        </p:nvSpPr>
        <p:spPr/>
        <p:txBody>
          <a:bodyPr/>
          <a:lstStyle/>
          <a:p>
            <a:endParaRPr lang="en-US" dirty="0">
              <a:solidFill>
                <a:srgbClr val="ED842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181247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8" name="Footer Placeholder 7"/>
          <p:cNvSpPr>
            <a:spLocks noGrp="1"/>
          </p:cNvSpPr>
          <p:nvPr>
            <p:ph type="ftr" sz="quarter" idx="11"/>
          </p:nvPr>
        </p:nvSpPr>
        <p:spPr/>
        <p:txBody>
          <a:bodyPr/>
          <a:lstStyle/>
          <a:p>
            <a:endParaRPr lang="en-US" dirty="0">
              <a:solidFill>
                <a:srgbClr val="ED8428"/>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5674134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4" name="Footer Placeholder 3"/>
          <p:cNvSpPr>
            <a:spLocks noGrp="1"/>
          </p:cNvSpPr>
          <p:nvPr>
            <p:ph type="ftr" sz="quarter" idx="11"/>
          </p:nvPr>
        </p:nvSpPr>
        <p:spPr/>
        <p:txBody>
          <a:bodyPr/>
          <a:lstStyle/>
          <a:p>
            <a:endParaRPr lang="en-US" dirty="0">
              <a:solidFill>
                <a:srgbClr val="ED8428"/>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4175038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3" name="Footer Placeholder 2"/>
          <p:cNvSpPr>
            <a:spLocks noGrp="1"/>
          </p:cNvSpPr>
          <p:nvPr>
            <p:ph type="ftr" sz="quarter" idx="11"/>
          </p:nvPr>
        </p:nvSpPr>
        <p:spPr/>
        <p:txBody>
          <a:bodyPr/>
          <a:lstStyle/>
          <a:p>
            <a:endParaRPr lang="en-US" dirty="0">
              <a:solidFill>
                <a:srgbClr val="ED8428"/>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201535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191CDA-55AF-49D8-B31A-38700FCF19F3}" type="datetimeFigureOut">
              <a:rPr lang="en-US" smtClean="0"/>
              <a:t>11/13/2021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E58EE-6AFA-4951-859A-FAEE89DFD617}" type="slidenum">
              <a:rPr lang="en-US" smtClean="0"/>
              <a:t>‹#›</a:t>
            </a:fld>
            <a:endParaRPr lang="en-US"/>
          </a:p>
        </p:txBody>
      </p:sp>
    </p:spTree>
    <p:extLst>
      <p:ext uri="{BB962C8B-B14F-4D97-AF65-F5344CB8AC3E}">
        <p14:creationId xmlns:p14="http://schemas.microsoft.com/office/powerpoint/2010/main" val="3335911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1242048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6" name="Footer Placeholder 5"/>
          <p:cNvSpPr>
            <a:spLocks noGrp="1"/>
          </p:cNvSpPr>
          <p:nvPr>
            <p:ph type="ftr" sz="quarter" idx="11"/>
          </p:nvPr>
        </p:nvSpPr>
        <p:spPr/>
        <p:txBody>
          <a:bodyPr/>
          <a:lstStyle/>
          <a:p>
            <a:endParaRPr lang="en-US" dirty="0">
              <a:solidFill>
                <a:srgbClr val="ED842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18678567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5" name="Footer Placeholder 4"/>
          <p:cNvSpPr>
            <a:spLocks noGrp="1"/>
          </p:cNvSpPr>
          <p:nvPr>
            <p:ph type="ftr" sz="quarter" idx="11"/>
          </p:nvPr>
        </p:nvSpPr>
        <p:spPr/>
        <p:txBody>
          <a:bodyPr/>
          <a:lstStyle/>
          <a:p>
            <a:endParaRPr lang="en-US" dirty="0">
              <a:solidFill>
                <a:srgbClr val="ED8428"/>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619399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dirty="0">
              <a:solidFill>
                <a:srgbClr val="ED8428"/>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1454289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2846308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5" name="Footer Placeholder 4"/>
          <p:cNvSpPr>
            <a:spLocks noGrp="1"/>
          </p:cNvSpPr>
          <p:nvPr>
            <p:ph type="ftr" sz="quarter" idx="11"/>
          </p:nvPr>
        </p:nvSpPr>
        <p:spPr/>
        <p:txBody>
          <a:bodyPr/>
          <a:lstStyle/>
          <a:p>
            <a:endParaRPr lang="en-US" dirty="0">
              <a:solidFill>
                <a:srgbClr val="ED8428"/>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22440524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21629792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6" name="Footer Placeholder 5"/>
          <p:cNvSpPr>
            <a:spLocks noGrp="1"/>
          </p:cNvSpPr>
          <p:nvPr>
            <p:ph type="ftr" sz="quarter" idx="11"/>
          </p:nvPr>
        </p:nvSpPr>
        <p:spPr/>
        <p:txBody>
          <a:bodyPr/>
          <a:lstStyle/>
          <a:p>
            <a:endParaRPr lang="en-US" dirty="0">
              <a:solidFill>
                <a:srgbClr val="ED842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2797604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8" name="Footer Placeholder 7"/>
          <p:cNvSpPr>
            <a:spLocks noGrp="1"/>
          </p:cNvSpPr>
          <p:nvPr>
            <p:ph type="ftr" sz="quarter" idx="11"/>
          </p:nvPr>
        </p:nvSpPr>
        <p:spPr/>
        <p:txBody>
          <a:bodyPr/>
          <a:lstStyle/>
          <a:p>
            <a:endParaRPr lang="en-US" dirty="0">
              <a:solidFill>
                <a:srgbClr val="ED8428"/>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2811332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4" name="Footer Placeholder 3"/>
          <p:cNvSpPr>
            <a:spLocks noGrp="1"/>
          </p:cNvSpPr>
          <p:nvPr>
            <p:ph type="ftr" sz="quarter" idx="11"/>
          </p:nvPr>
        </p:nvSpPr>
        <p:spPr/>
        <p:txBody>
          <a:bodyPr/>
          <a:lstStyle/>
          <a:p>
            <a:endParaRPr lang="en-US" dirty="0">
              <a:solidFill>
                <a:srgbClr val="ED8428"/>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2387172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191CDA-55AF-49D8-B31A-38700FCF19F3}" type="datetimeFigureOut">
              <a:rPr lang="en-US" smtClean="0"/>
              <a:t>11/13/2021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8E58EE-6AFA-4951-859A-FAEE89DFD617}" type="slidenum">
              <a:rPr lang="en-US" smtClean="0"/>
              <a:t>‹#›</a:t>
            </a:fld>
            <a:endParaRPr lang="en-US"/>
          </a:p>
        </p:txBody>
      </p:sp>
    </p:spTree>
    <p:extLst>
      <p:ext uri="{BB962C8B-B14F-4D97-AF65-F5344CB8AC3E}">
        <p14:creationId xmlns:p14="http://schemas.microsoft.com/office/powerpoint/2010/main" val="2747029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3" name="Footer Placeholder 2"/>
          <p:cNvSpPr>
            <a:spLocks noGrp="1"/>
          </p:cNvSpPr>
          <p:nvPr>
            <p:ph type="ftr" sz="quarter" idx="11"/>
          </p:nvPr>
        </p:nvSpPr>
        <p:spPr/>
        <p:txBody>
          <a:bodyPr/>
          <a:lstStyle/>
          <a:p>
            <a:endParaRPr lang="en-US" dirty="0">
              <a:solidFill>
                <a:srgbClr val="ED8428"/>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20871975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1488241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6" name="Footer Placeholder 5"/>
          <p:cNvSpPr>
            <a:spLocks noGrp="1"/>
          </p:cNvSpPr>
          <p:nvPr>
            <p:ph type="ftr" sz="quarter" idx="11"/>
          </p:nvPr>
        </p:nvSpPr>
        <p:spPr/>
        <p:txBody>
          <a:bodyPr/>
          <a:lstStyle/>
          <a:p>
            <a:endParaRPr lang="en-US" dirty="0">
              <a:solidFill>
                <a:srgbClr val="ED842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14565712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5" name="Footer Placeholder 4"/>
          <p:cNvSpPr>
            <a:spLocks noGrp="1"/>
          </p:cNvSpPr>
          <p:nvPr>
            <p:ph type="ftr" sz="quarter" idx="11"/>
          </p:nvPr>
        </p:nvSpPr>
        <p:spPr/>
        <p:txBody>
          <a:bodyPr/>
          <a:lstStyle/>
          <a:p>
            <a:endParaRPr lang="en-US" dirty="0">
              <a:solidFill>
                <a:srgbClr val="ED8428"/>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9440025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dirty="0">
              <a:solidFill>
                <a:srgbClr val="ED8428"/>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38546184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5044147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5" name="Footer Placeholder 4"/>
          <p:cNvSpPr>
            <a:spLocks noGrp="1"/>
          </p:cNvSpPr>
          <p:nvPr>
            <p:ph type="ftr" sz="quarter" idx="11"/>
          </p:nvPr>
        </p:nvSpPr>
        <p:spPr/>
        <p:txBody>
          <a:bodyPr/>
          <a:lstStyle/>
          <a:p>
            <a:endParaRPr lang="en-US" dirty="0">
              <a:solidFill>
                <a:srgbClr val="ED8428"/>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9397251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29049515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6" name="Footer Placeholder 5"/>
          <p:cNvSpPr>
            <a:spLocks noGrp="1"/>
          </p:cNvSpPr>
          <p:nvPr>
            <p:ph type="ftr" sz="quarter" idx="11"/>
          </p:nvPr>
        </p:nvSpPr>
        <p:spPr/>
        <p:txBody>
          <a:bodyPr/>
          <a:lstStyle/>
          <a:p>
            <a:endParaRPr lang="en-US" dirty="0">
              <a:solidFill>
                <a:srgbClr val="ED842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9373233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8" name="Footer Placeholder 7"/>
          <p:cNvSpPr>
            <a:spLocks noGrp="1"/>
          </p:cNvSpPr>
          <p:nvPr>
            <p:ph type="ftr" sz="quarter" idx="11"/>
          </p:nvPr>
        </p:nvSpPr>
        <p:spPr/>
        <p:txBody>
          <a:bodyPr/>
          <a:lstStyle/>
          <a:p>
            <a:endParaRPr lang="en-US" dirty="0">
              <a:solidFill>
                <a:srgbClr val="ED8428"/>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425646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191CDA-55AF-49D8-B31A-38700FCF19F3}" type="datetimeFigureOut">
              <a:rPr lang="en-US" smtClean="0"/>
              <a:t>11/13/2021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8E58EE-6AFA-4951-859A-FAEE89DFD617}" type="slidenum">
              <a:rPr lang="en-US" smtClean="0"/>
              <a:t>‹#›</a:t>
            </a:fld>
            <a:endParaRPr lang="en-US"/>
          </a:p>
        </p:txBody>
      </p:sp>
    </p:spTree>
    <p:extLst>
      <p:ext uri="{BB962C8B-B14F-4D97-AF65-F5344CB8AC3E}">
        <p14:creationId xmlns:p14="http://schemas.microsoft.com/office/powerpoint/2010/main" val="24484520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4" name="Footer Placeholder 3"/>
          <p:cNvSpPr>
            <a:spLocks noGrp="1"/>
          </p:cNvSpPr>
          <p:nvPr>
            <p:ph type="ftr" sz="quarter" idx="11"/>
          </p:nvPr>
        </p:nvSpPr>
        <p:spPr/>
        <p:txBody>
          <a:bodyPr/>
          <a:lstStyle/>
          <a:p>
            <a:endParaRPr lang="en-US" dirty="0">
              <a:solidFill>
                <a:srgbClr val="ED8428"/>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23744206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3" name="Footer Placeholder 2"/>
          <p:cNvSpPr>
            <a:spLocks noGrp="1"/>
          </p:cNvSpPr>
          <p:nvPr>
            <p:ph type="ftr" sz="quarter" idx="11"/>
          </p:nvPr>
        </p:nvSpPr>
        <p:spPr/>
        <p:txBody>
          <a:bodyPr/>
          <a:lstStyle/>
          <a:p>
            <a:endParaRPr lang="en-US" dirty="0">
              <a:solidFill>
                <a:srgbClr val="ED8428"/>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27619458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25598035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6" name="Footer Placeholder 5"/>
          <p:cNvSpPr>
            <a:spLocks noGrp="1"/>
          </p:cNvSpPr>
          <p:nvPr>
            <p:ph type="ftr" sz="quarter" idx="11"/>
          </p:nvPr>
        </p:nvSpPr>
        <p:spPr/>
        <p:txBody>
          <a:bodyPr/>
          <a:lstStyle/>
          <a:p>
            <a:endParaRPr lang="en-US" dirty="0">
              <a:solidFill>
                <a:srgbClr val="ED842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15901142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5" name="Footer Placeholder 4"/>
          <p:cNvSpPr>
            <a:spLocks noGrp="1"/>
          </p:cNvSpPr>
          <p:nvPr>
            <p:ph type="ftr" sz="quarter" idx="11"/>
          </p:nvPr>
        </p:nvSpPr>
        <p:spPr/>
        <p:txBody>
          <a:bodyPr/>
          <a:lstStyle/>
          <a:p>
            <a:endParaRPr lang="en-US" dirty="0">
              <a:solidFill>
                <a:srgbClr val="ED8428"/>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635560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dirty="0">
              <a:solidFill>
                <a:srgbClr val="ED8428"/>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20355325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12124402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5" name="Footer Placeholder 4"/>
          <p:cNvSpPr>
            <a:spLocks noGrp="1"/>
          </p:cNvSpPr>
          <p:nvPr>
            <p:ph type="ftr" sz="quarter" idx="11"/>
          </p:nvPr>
        </p:nvSpPr>
        <p:spPr/>
        <p:txBody>
          <a:bodyPr/>
          <a:lstStyle/>
          <a:p>
            <a:endParaRPr lang="en-US" dirty="0">
              <a:solidFill>
                <a:srgbClr val="ED8428"/>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1166476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31080539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6" name="Footer Placeholder 5"/>
          <p:cNvSpPr>
            <a:spLocks noGrp="1"/>
          </p:cNvSpPr>
          <p:nvPr>
            <p:ph type="ftr" sz="quarter" idx="11"/>
          </p:nvPr>
        </p:nvSpPr>
        <p:spPr/>
        <p:txBody>
          <a:bodyPr/>
          <a:lstStyle/>
          <a:p>
            <a:endParaRPr lang="en-US" dirty="0">
              <a:solidFill>
                <a:srgbClr val="ED842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370883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191CDA-55AF-49D8-B31A-38700FCF19F3}" type="datetimeFigureOut">
              <a:rPr lang="en-US" smtClean="0"/>
              <a:t>11/13/2021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8E58EE-6AFA-4951-859A-FAEE89DFD617}" type="slidenum">
              <a:rPr lang="en-US" smtClean="0"/>
              <a:t>‹#›</a:t>
            </a:fld>
            <a:endParaRPr lang="en-US"/>
          </a:p>
        </p:txBody>
      </p:sp>
    </p:spTree>
    <p:extLst>
      <p:ext uri="{BB962C8B-B14F-4D97-AF65-F5344CB8AC3E}">
        <p14:creationId xmlns:p14="http://schemas.microsoft.com/office/powerpoint/2010/main" val="34031044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8" name="Footer Placeholder 7"/>
          <p:cNvSpPr>
            <a:spLocks noGrp="1"/>
          </p:cNvSpPr>
          <p:nvPr>
            <p:ph type="ftr" sz="quarter" idx="11"/>
          </p:nvPr>
        </p:nvSpPr>
        <p:spPr/>
        <p:txBody>
          <a:bodyPr/>
          <a:lstStyle/>
          <a:p>
            <a:endParaRPr lang="en-US" dirty="0">
              <a:solidFill>
                <a:srgbClr val="ED8428"/>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41899962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4" name="Footer Placeholder 3"/>
          <p:cNvSpPr>
            <a:spLocks noGrp="1"/>
          </p:cNvSpPr>
          <p:nvPr>
            <p:ph type="ftr" sz="quarter" idx="11"/>
          </p:nvPr>
        </p:nvSpPr>
        <p:spPr/>
        <p:txBody>
          <a:bodyPr/>
          <a:lstStyle/>
          <a:p>
            <a:endParaRPr lang="en-US" dirty="0">
              <a:solidFill>
                <a:srgbClr val="ED8428"/>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6781677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3" name="Footer Placeholder 2"/>
          <p:cNvSpPr>
            <a:spLocks noGrp="1"/>
          </p:cNvSpPr>
          <p:nvPr>
            <p:ph type="ftr" sz="quarter" idx="11"/>
          </p:nvPr>
        </p:nvSpPr>
        <p:spPr/>
        <p:txBody>
          <a:bodyPr/>
          <a:lstStyle/>
          <a:p>
            <a:endParaRPr lang="en-US" dirty="0">
              <a:solidFill>
                <a:srgbClr val="ED8428"/>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40023428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65359">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19541441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6" name="Footer Placeholder 5"/>
          <p:cNvSpPr>
            <a:spLocks noGrp="1"/>
          </p:cNvSpPr>
          <p:nvPr>
            <p:ph type="ftr" sz="quarter" idx="11"/>
          </p:nvPr>
        </p:nvSpPr>
        <p:spPr/>
        <p:txBody>
          <a:bodyPr/>
          <a:lstStyle/>
          <a:p>
            <a:endParaRPr lang="en-US" dirty="0">
              <a:solidFill>
                <a:srgbClr val="ED842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17633846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ED8428"/>
                </a:solidFill>
              </a:rPr>
              <a:pPr/>
              <a:t>11/13/2021</a:t>
            </a:fld>
            <a:endParaRPr lang="en-US" dirty="0">
              <a:solidFill>
                <a:srgbClr val="ED8428"/>
              </a:solidFill>
            </a:endParaRPr>
          </a:p>
        </p:txBody>
      </p:sp>
      <p:sp>
        <p:nvSpPr>
          <p:cNvPr id="5" name="Footer Placeholder 4"/>
          <p:cNvSpPr>
            <a:spLocks noGrp="1"/>
          </p:cNvSpPr>
          <p:nvPr>
            <p:ph type="ftr" sz="quarter" idx="11"/>
          </p:nvPr>
        </p:nvSpPr>
        <p:spPr/>
        <p:txBody>
          <a:bodyPr/>
          <a:lstStyle/>
          <a:p>
            <a:endParaRPr lang="en-US" dirty="0">
              <a:solidFill>
                <a:srgbClr val="ED8428"/>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ED8428"/>
                </a:solidFill>
              </a:rPr>
              <a:pPr/>
              <a:t>‹#›</a:t>
            </a:fld>
            <a:endParaRPr lang="en-US" dirty="0">
              <a:solidFill>
                <a:srgbClr val="ED8428"/>
              </a:solidFill>
            </a:endParaRPr>
          </a:p>
        </p:txBody>
      </p:sp>
    </p:spTree>
    <p:extLst>
      <p:ext uri="{BB962C8B-B14F-4D97-AF65-F5344CB8AC3E}">
        <p14:creationId xmlns:p14="http://schemas.microsoft.com/office/powerpoint/2010/main" val="39577202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65359">
                    <a:lumMod val="75000"/>
                    <a:lumOff val="25000"/>
                  </a:srgbClr>
                </a:solidFill>
              </a:rPr>
              <a:pPr/>
              <a:t>11/13/2021</a:t>
            </a:fld>
            <a:endParaRPr lang="en-US" dirty="0">
              <a:solidFill>
                <a:srgbClr val="465359">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dirty="0">
              <a:solidFill>
                <a:srgbClr val="ED8428"/>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65359">
                    <a:lumMod val="75000"/>
                    <a:lumOff val="25000"/>
                  </a:srgbClr>
                </a:solidFill>
              </a:rPr>
              <a:pPr/>
              <a:t>‹#›</a:t>
            </a:fld>
            <a:endParaRPr lang="en-US" dirty="0">
              <a:solidFill>
                <a:srgbClr val="465359">
                  <a:lumMod val="75000"/>
                  <a:lumOff val="25000"/>
                </a:srgbClr>
              </a:solidFill>
            </a:endParaRPr>
          </a:p>
        </p:txBody>
      </p:sp>
    </p:spTree>
    <p:extLst>
      <p:ext uri="{BB962C8B-B14F-4D97-AF65-F5344CB8AC3E}">
        <p14:creationId xmlns:p14="http://schemas.microsoft.com/office/powerpoint/2010/main" val="2406933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191CDA-55AF-49D8-B31A-38700FCF19F3}" type="datetimeFigureOut">
              <a:rPr lang="en-US" smtClean="0"/>
              <a:t>11/13/2021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8E58EE-6AFA-4951-859A-FAEE89DFD617}" type="slidenum">
              <a:rPr lang="en-US" smtClean="0"/>
              <a:t>‹#›</a:t>
            </a:fld>
            <a:endParaRPr lang="en-US"/>
          </a:p>
        </p:txBody>
      </p:sp>
    </p:spTree>
    <p:extLst>
      <p:ext uri="{BB962C8B-B14F-4D97-AF65-F5344CB8AC3E}">
        <p14:creationId xmlns:p14="http://schemas.microsoft.com/office/powerpoint/2010/main" val="170613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191CDA-55AF-49D8-B31A-38700FCF19F3}" type="datetimeFigureOut">
              <a:rPr lang="en-US" smtClean="0"/>
              <a:t>11/13/2021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8E58EE-6AFA-4951-859A-FAEE89DFD617}" type="slidenum">
              <a:rPr lang="en-US" smtClean="0"/>
              <a:t>‹#›</a:t>
            </a:fld>
            <a:endParaRPr lang="en-US"/>
          </a:p>
        </p:txBody>
      </p:sp>
    </p:spTree>
    <p:extLst>
      <p:ext uri="{BB962C8B-B14F-4D97-AF65-F5344CB8AC3E}">
        <p14:creationId xmlns:p14="http://schemas.microsoft.com/office/powerpoint/2010/main" val="1733181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191CDA-55AF-49D8-B31A-38700FCF19F3}" type="datetimeFigureOut">
              <a:rPr lang="en-US" smtClean="0"/>
              <a:t>11/13/2021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8E58EE-6AFA-4951-859A-FAEE89DFD617}" type="slidenum">
              <a:rPr lang="en-US" smtClean="0"/>
              <a:t>‹#›</a:t>
            </a:fld>
            <a:endParaRPr lang="en-US"/>
          </a:p>
        </p:txBody>
      </p:sp>
    </p:spTree>
    <p:extLst>
      <p:ext uri="{BB962C8B-B14F-4D97-AF65-F5344CB8AC3E}">
        <p14:creationId xmlns:p14="http://schemas.microsoft.com/office/powerpoint/2010/main" val="2681932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191CDA-55AF-49D8-B31A-38700FCF19F3}" type="datetimeFigureOut">
              <a:rPr lang="en-US" smtClean="0"/>
              <a:t>11/13/2021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E58EE-6AFA-4951-859A-FAEE89DFD617}" type="slidenum">
              <a:rPr lang="en-US" smtClean="0"/>
              <a:t>‹#›</a:t>
            </a:fld>
            <a:endParaRPr lang="en-US"/>
          </a:p>
        </p:txBody>
      </p:sp>
    </p:spTree>
    <p:extLst>
      <p:ext uri="{BB962C8B-B14F-4D97-AF65-F5344CB8AC3E}">
        <p14:creationId xmlns:p14="http://schemas.microsoft.com/office/powerpoint/2010/main" val="2858735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defTabSz="457200"/>
            <a:fld id="{B61BEF0D-F0BB-DE4B-95CE-6DB70DBA9567}" type="datetimeFigureOut">
              <a:rPr lang="en-US" dirty="0">
                <a:solidFill>
                  <a:srgbClr val="ED8428"/>
                </a:solidFill>
              </a:rPr>
              <a:pPr defTabSz="457200"/>
              <a:t>11/13/2021</a:t>
            </a:fld>
            <a:endParaRPr lang="en-US" dirty="0">
              <a:solidFill>
                <a:srgbClr val="ED8428"/>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defTabSz="457200"/>
            <a:endParaRPr lang="en-US" dirty="0">
              <a:solidFill>
                <a:srgbClr val="ED8428"/>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defTabSz="457200"/>
            <a:fld id="{D57F1E4F-1CFF-5643-939E-217C01CDF565}" type="slidenum">
              <a:rPr lang="en-US" dirty="0">
                <a:solidFill>
                  <a:srgbClr val="ED8428"/>
                </a:solidFill>
              </a:rPr>
              <a:pPr defTabSz="457200"/>
              <a:t>‹#›</a:t>
            </a:fld>
            <a:endParaRPr lang="en-US" dirty="0">
              <a:solidFill>
                <a:srgbClr val="ED8428"/>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13747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defTabSz="457200"/>
            <a:fld id="{B61BEF0D-F0BB-DE4B-95CE-6DB70DBA9567}" type="datetimeFigureOut">
              <a:rPr lang="en-US" dirty="0">
                <a:solidFill>
                  <a:srgbClr val="ED8428"/>
                </a:solidFill>
              </a:rPr>
              <a:pPr defTabSz="457200"/>
              <a:t>11/13/2021</a:t>
            </a:fld>
            <a:endParaRPr lang="en-US" dirty="0">
              <a:solidFill>
                <a:srgbClr val="ED8428"/>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defTabSz="457200"/>
            <a:endParaRPr lang="en-US" dirty="0">
              <a:solidFill>
                <a:srgbClr val="ED8428"/>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defTabSz="457200"/>
            <a:fld id="{D57F1E4F-1CFF-5643-939E-217C01CDF565}" type="slidenum">
              <a:rPr lang="en-US" dirty="0">
                <a:solidFill>
                  <a:srgbClr val="ED8428"/>
                </a:solidFill>
              </a:rPr>
              <a:pPr defTabSz="457200"/>
              <a:t>‹#›</a:t>
            </a:fld>
            <a:endParaRPr lang="en-US" dirty="0">
              <a:solidFill>
                <a:srgbClr val="ED8428"/>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60034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defTabSz="457200"/>
            <a:fld id="{B61BEF0D-F0BB-DE4B-95CE-6DB70DBA9567}" type="datetimeFigureOut">
              <a:rPr lang="en-US" dirty="0">
                <a:solidFill>
                  <a:srgbClr val="ED8428"/>
                </a:solidFill>
              </a:rPr>
              <a:pPr defTabSz="457200"/>
              <a:t>11/13/2021</a:t>
            </a:fld>
            <a:endParaRPr lang="en-US" dirty="0">
              <a:solidFill>
                <a:srgbClr val="ED8428"/>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defTabSz="457200"/>
            <a:endParaRPr lang="en-US" dirty="0">
              <a:solidFill>
                <a:srgbClr val="ED8428"/>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defTabSz="457200"/>
            <a:fld id="{D57F1E4F-1CFF-5643-939E-217C01CDF565}" type="slidenum">
              <a:rPr lang="en-US" dirty="0">
                <a:solidFill>
                  <a:srgbClr val="ED8428"/>
                </a:solidFill>
              </a:rPr>
              <a:pPr defTabSz="457200"/>
              <a:t>‹#›</a:t>
            </a:fld>
            <a:endParaRPr lang="en-US" dirty="0">
              <a:solidFill>
                <a:srgbClr val="ED8428"/>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2623824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defTabSz="457200"/>
            <a:fld id="{B61BEF0D-F0BB-DE4B-95CE-6DB70DBA9567}" type="datetimeFigureOut">
              <a:rPr lang="en-US" dirty="0">
                <a:solidFill>
                  <a:srgbClr val="ED8428"/>
                </a:solidFill>
              </a:rPr>
              <a:pPr defTabSz="457200"/>
              <a:t>11/13/2021</a:t>
            </a:fld>
            <a:endParaRPr lang="en-US" dirty="0">
              <a:solidFill>
                <a:srgbClr val="ED8428"/>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defTabSz="457200"/>
            <a:endParaRPr lang="en-US" dirty="0">
              <a:solidFill>
                <a:srgbClr val="ED8428"/>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defTabSz="457200"/>
            <a:fld id="{D57F1E4F-1CFF-5643-939E-217C01CDF565}" type="slidenum">
              <a:rPr lang="en-US" dirty="0">
                <a:solidFill>
                  <a:srgbClr val="ED8428"/>
                </a:solidFill>
              </a:rPr>
              <a:pPr defTabSz="457200"/>
              <a:t>‹#›</a:t>
            </a:fld>
            <a:endParaRPr lang="en-US" dirty="0">
              <a:solidFill>
                <a:srgbClr val="ED8428"/>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5841509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defTabSz="457200"/>
            <a:fld id="{B61BEF0D-F0BB-DE4B-95CE-6DB70DBA9567}" type="datetimeFigureOut">
              <a:rPr lang="en-US" dirty="0">
                <a:solidFill>
                  <a:srgbClr val="ED8428"/>
                </a:solidFill>
              </a:rPr>
              <a:pPr defTabSz="457200"/>
              <a:t>11/13/2021</a:t>
            </a:fld>
            <a:endParaRPr lang="en-US" dirty="0">
              <a:solidFill>
                <a:srgbClr val="ED8428"/>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defTabSz="457200"/>
            <a:endParaRPr lang="en-US" dirty="0">
              <a:solidFill>
                <a:srgbClr val="ED8428"/>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defTabSz="457200"/>
            <a:fld id="{D57F1E4F-1CFF-5643-939E-217C01CDF565}" type="slidenum">
              <a:rPr lang="en-US" dirty="0">
                <a:solidFill>
                  <a:srgbClr val="ED8428"/>
                </a:solidFill>
              </a:rPr>
              <a:pPr defTabSz="457200"/>
              <a:t>‹#›</a:t>
            </a:fld>
            <a:endParaRPr lang="en-US" dirty="0">
              <a:solidFill>
                <a:srgbClr val="ED8428"/>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5191718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25.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blastchar/telco-customer-churn" TargetMode="Externa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9DD60C94-0C9C-47B7-BE88-045235ACCC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subTitle" idx="1"/>
          </p:nvPr>
        </p:nvSpPr>
        <p:spPr>
          <a:xfrm>
            <a:off x="8534363" y="3831108"/>
            <a:ext cx="3189770" cy="2251616"/>
          </a:xfrm>
        </p:spPr>
        <p:txBody>
          <a:bodyPr anchor="ctr">
            <a:normAutofit/>
          </a:bodyPr>
          <a:lstStyle/>
          <a:p>
            <a:r>
              <a:rPr lang="en-IN" sz="1500" dirty="0">
                <a:solidFill>
                  <a:schemeClr val="tx2"/>
                </a:solidFill>
              </a:rPr>
              <a:t>Submitted By:</a:t>
            </a:r>
          </a:p>
          <a:p>
            <a:r>
              <a:rPr lang="en-IN" sz="1500" dirty="0">
                <a:solidFill>
                  <a:schemeClr val="tx2"/>
                </a:solidFill>
              </a:rPr>
              <a:t>Abhishek Sahu (20114002)</a:t>
            </a:r>
          </a:p>
          <a:p>
            <a:r>
              <a:rPr lang="en-IN" sz="1500" dirty="0">
                <a:solidFill>
                  <a:schemeClr val="tx2"/>
                </a:solidFill>
              </a:rPr>
              <a:t>Pushkar Awasthi (21114014)</a:t>
            </a:r>
          </a:p>
          <a:p>
            <a:r>
              <a:rPr lang="en-IN" sz="1500" dirty="0">
                <a:solidFill>
                  <a:schemeClr val="tx2"/>
                </a:solidFill>
              </a:rPr>
              <a:t>Saurabh Sachan (20114018)</a:t>
            </a:r>
          </a:p>
          <a:p>
            <a:r>
              <a:rPr lang="en-IN" sz="1500" dirty="0">
                <a:solidFill>
                  <a:schemeClr val="tx2"/>
                </a:solidFill>
              </a:rPr>
              <a:t>Sumit Tripathi (20114022)</a:t>
            </a:r>
          </a:p>
          <a:p>
            <a:endParaRPr lang="en-IN" sz="3200" dirty="0"/>
          </a:p>
        </p:txBody>
      </p:sp>
      <p:sp>
        <p:nvSpPr>
          <p:cNvPr id="11" name="Rectangle 10">
            <a:extLst>
              <a:ext uri="{FF2B5EF4-FFF2-40B4-BE49-F238E27FC236}">
                <a16:creationId xmlns:a16="http://schemas.microsoft.com/office/drawing/2014/main" xmlns="" id="{BFCF7016-AC99-433F-B943-24C3736E06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3" y="457200"/>
            <a:ext cx="7579574" cy="64361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xmlns="" id="{A03737D1-A930-4E3E-9160-3CD4AEC72A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xmlns="" id="{F71CFF33-010E-4E26-A285-83B1829823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3" y="5707627"/>
            <a:ext cx="11293913"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xmlns="" id="{DFFAB955-1788-4D6B-B162-EE7BFBC6EE62}"/>
              </a:ext>
            </a:extLst>
          </p:cNvPr>
          <p:cNvSpPr>
            <a:spLocks noGrp="1"/>
          </p:cNvSpPr>
          <p:nvPr>
            <p:ph type="ctrTitle"/>
          </p:nvPr>
        </p:nvSpPr>
        <p:spPr>
          <a:xfrm>
            <a:off x="157693" y="1139876"/>
            <a:ext cx="11871591" cy="1692420"/>
          </a:xfrm>
        </p:spPr>
        <p:txBody>
          <a:bodyPr>
            <a:normAutofit/>
          </a:bodyPr>
          <a:lstStyle/>
          <a:p>
            <a:pPr>
              <a:tabLst>
                <a:tab pos="347663" algn="l"/>
              </a:tabLst>
            </a:pPr>
            <a:r>
              <a:rPr lang="en-US" sz="3600" dirty="0">
                <a:solidFill>
                  <a:schemeClr val="tx2"/>
                </a:solidFill>
              </a:rPr>
              <a:t>MBA 652A Statistical Modelling for Business Analytics</a:t>
            </a:r>
            <a:r>
              <a:rPr lang="en-US" sz="9600" dirty="0">
                <a:solidFill>
                  <a:schemeClr val="tx2"/>
                </a:solidFill>
              </a:rPr>
              <a:t/>
            </a:r>
            <a:br>
              <a:rPr lang="en-US" sz="9600" dirty="0">
                <a:solidFill>
                  <a:schemeClr val="tx2"/>
                </a:solidFill>
              </a:rPr>
            </a:br>
            <a:endParaRPr lang="en-IN" dirty="0"/>
          </a:p>
        </p:txBody>
      </p:sp>
      <p:sp>
        <p:nvSpPr>
          <p:cNvPr id="12" name="TextBox 11">
            <a:extLst>
              <a:ext uri="{FF2B5EF4-FFF2-40B4-BE49-F238E27FC236}">
                <a16:creationId xmlns:a16="http://schemas.microsoft.com/office/drawing/2014/main" xmlns="" id="{45DEA5A1-686D-4EE8-9C0D-06BFEDFBDE2C}"/>
              </a:ext>
            </a:extLst>
          </p:cNvPr>
          <p:cNvSpPr txBox="1"/>
          <p:nvPr/>
        </p:nvSpPr>
        <p:spPr>
          <a:xfrm>
            <a:off x="2123089" y="2397532"/>
            <a:ext cx="8639503" cy="861774"/>
          </a:xfrm>
          <a:prstGeom prst="rect">
            <a:avLst/>
          </a:prstGeom>
          <a:noFill/>
        </p:spPr>
        <p:txBody>
          <a:bodyPr wrap="square" lIns="0" tIns="0" rIns="0" bIns="0" rtlCol="0">
            <a:spAutoFit/>
          </a:bodyPr>
          <a:lstStyle/>
          <a:p>
            <a:pPr algn="l"/>
            <a:endParaRPr lang="en-IN" sz="1800" b="0" i="0" u="none" strike="noStrike" baseline="0" dirty="0">
              <a:solidFill>
                <a:srgbClr val="000000"/>
              </a:solidFill>
              <a:latin typeface="Arial" panose="020B0604020202020204" pitchFamily="34" charset="0"/>
            </a:endParaRPr>
          </a:p>
          <a:p>
            <a:pPr algn="l"/>
            <a:r>
              <a:rPr lang="en-IN" sz="1800" b="0" i="0" u="none" strike="noStrike" baseline="0" dirty="0">
                <a:solidFill>
                  <a:srgbClr val="000000"/>
                </a:solidFill>
                <a:latin typeface="Arial" panose="020B0604020202020204" pitchFamily="34" charset="0"/>
              </a:rPr>
              <a:t> </a:t>
            </a:r>
            <a:endParaRPr lang="en-IN" sz="1200" b="0" i="0" u="none" strike="noStrike" baseline="0" dirty="0">
              <a:solidFill>
                <a:schemeClr val="tx2"/>
              </a:solidFill>
              <a:latin typeface="Arial" panose="020B0604020202020204" pitchFamily="34" charset="0"/>
            </a:endParaRPr>
          </a:p>
          <a:p>
            <a:r>
              <a:rPr lang="en-IN" sz="1200" b="0" i="0" u="none" strike="noStrike" baseline="0" dirty="0">
                <a:solidFill>
                  <a:schemeClr val="tx2"/>
                </a:solidFill>
                <a:latin typeface="Arial" panose="020B0604020202020204" pitchFamily="34" charset="0"/>
              </a:rPr>
              <a:t> </a:t>
            </a:r>
            <a:r>
              <a:rPr lang="en-IN" sz="2000" dirty="0">
                <a:solidFill>
                  <a:schemeClr val="tx2"/>
                </a:solidFill>
              </a:rPr>
              <a:t> </a:t>
            </a:r>
            <a:endParaRPr lang="en-US" sz="2000" dirty="0">
              <a:solidFill>
                <a:schemeClr val="tx2"/>
              </a:solidFill>
            </a:endParaRPr>
          </a:p>
        </p:txBody>
      </p:sp>
      <p:sp>
        <p:nvSpPr>
          <p:cNvPr id="14" name="TextBox 13">
            <a:extLst>
              <a:ext uri="{FF2B5EF4-FFF2-40B4-BE49-F238E27FC236}">
                <a16:creationId xmlns:a16="http://schemas.microsoft.com/office/drawing/2014/main" xmlns="" id="{53E904BD-6275-4F0B-A7B4-79AB64B1B346}"/>
              </a:ext>
            </a:extLst>
          </p:cNvPr>
          <p:cNvSpPr txBox="1"/>
          <p:nvPr/>
        </p:nvSpPr>
        <p:spPr>
          <a:xfrm>
            <a:off x="2346847" y="2803829"/>
            <a:ext cx="8191986" cy="307777"/>
          </a:xfrm>
          <a:prstGeom prst="rect">
            <a:avLst/>
          </a:prstGeom>
          <a:noFill/>
        </p:spPr>
        <p:txBody>
          <a:bodyPr wrap="square" lIns="0" tIns="0" rIns="0" bIns="0" rtlCol="0">
            <a:spAutoFit/>
          </a:bodyPr>
          <a:lstStyle/>
          <a:p>
            <a:r>
              <a:rPr lang="en-US" sz="2000" dirty="0" smtClean="0">
                <a:solidFill>
                  <a:schemeClr val="tx2"/>
                </a:solidFill>
              </a:rPr>
              <a:t>                  Project III– Telecom Customer Churn Prediction</a:t>
            </a:r>
            <a:endParaRPr lang="en-US" sz="2000" dirty="0">
              <a:solidFill>
                <a:schemeClr val="tx2"/>
              </a:solidFill>
            </a:endParaRPr>
          </a:p>
        </p:txBody>
      </p:sp>
      <p:sp>
        <p:nvSpPr>
          <p:cNvPr id="17" name="TextBox 16">
            <a:extLst>
              <a:ext uri="{FF2B5EF4-FFF2-40B4-BE49-F238E27FC236}">
                <a16:creationId xmlns:a16="http://schemas.microsoft.com/office/drawing/2014/main" xmlns="" id="{85A704E0-3A21-41F8-97EA-8AC498A4F2CA}"/>
              </a:ext>
            </a:extLst>
          </p:cNvPr>
          <p:cNvSpPr txBox="1"/>
          <p:nvPr/>
        </p:nvSpPr>
        <p:spPr>
          <a:xfrm>
            <a:off x="635953" y="4206204"/>
            <a:ext cx="2730393" cy="2000548"/>
          </a:xfrm>
          <a:prstGeom prst="rect">
            <a:avLst/>
          </a:prstGeom>
          <a:noFill/>
        </p:spPr>
        <p:txBody>
          <a:bodyPr wrap="square" lIns="0" tIns="0" rIns="0" bIns="0" rtlCol="0">
            <a:spAutoFit/>
          </a:bodyPr>
          <a:lstStyle/>
          <a:p>
            <a:pPr algn="l"/>
            <a:endParaRPr lang="en-IN" sz="1800" b="0" i="0" u="none" strike="noStrike" baseline="0" dirty="0">
              <a:solidFill>
                <a:schemeClr val="tx2"/>
              </a:solidFill>
              <a:latin typeface="Arial" panose="020B0604020202020204" pitchFamily="34" charset="0"/>
            </a:endParaRPr>
          </a:p>
          <a:p>
            <a:pPr algn="l"/>
            <a:r>
              <a:rPr lang="en-IN" sz="1800" b="0" i="0" u="none" strike="noStrike" baseline="0" dirty="0">
                <a:solidFill>
                  <a:schemeClr val="tx2"/>
                </a:solidFill>
                <a:latin typeface="Arial" panose="020B0604020202020204" pitchFamily="34" charset="0"/>
              </a:rPr>
              <a:t> </a:t>
            </a:r>
            <a:endParaRPr lang="en-IN" sz="1200" b="0" i="0" u="none" strike="noStrike" baseline="0" dirty="0">
              <a:solidFill>
                <a:schemeClr val="tx2"/>
              </a:solidFill>
              <a:latin typeface="Arial" panose="020B0604020202020204" pitchFamily="34" charset="0"/>
            </a:endParaRPr>
          </a:p>
          <a:p>
            <a:r>
              <a:rPr lang="en-IN" sz="1200" b="0" i="0" u="none" strike="noStrike" baseline="0" dirty="0">
                <a:solidFill>
                  <a:schemeClr val="tx2"/>
                </a:solidFill>
                <a:latin typeface="Arial" panose="020B0604020202020204" pitchFamily="34" charset="0"/>
              </a:rPr>
              <a:t> </a:t>
            </a:r>
            <a:r>
              <a:rPr lang="en-IN" dirty="0">
                <a:solidFill>
                  <a:schemeClr val="tx2"/>
                </a:solidFill>
              </a:rPr>
              <a:t>Submitted To:</a:t>
            </a:r>
          </a:p>
          <a:p>
            <a:r>
              <a:rPr lang="en-IN" dirty="0">
                <a:solidFill>
                  <a:schemeClr val="tx2"/>
                </a:solidFill>
              </a:rPr>
              <a:t>Prof. Devlina Chatterjee</a:t>
            </a:r>
          </a:p>
          <a:p>
            <a:r>
              <a:rPr lang="en-IN" dirty="0">
                <a:solidFill>
                  <a:schemeClr val="tx2"/>
                </a:solidFill>
              </a:rPr>
              <a:t>IME, IIT KANPUR</a:t>
            </a:r>
          </a:p>
          <a:p>
            <a:endParaRPr lang="en-IN"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1190618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5"/>
          <p:cNvPicPr>
            <a:picLocks noChangeAspect="1"/>
          </p:cNvPicPr>
          <p:nvPr/>
        </p:nvPicPr>
        <p:blipFill>
          <a:blip r:embed="rId2"/>
          <a:stretch>
            <a:fillRect/>
          </a:stretch>
        </p:blipFill>
        <p:spPr>
          <a:xfrm>
            <a:off x="106422" y="1215981"/>
            <a:ext cx="5588635" cy="3674745"/>
          </a:xfrm>
          <a:prstGeom prst="rect">
            <a:avLst/>
          </a:prstGeom>
        </p:spPr>
      </p:pic>
      <p:pic>
        <p:nvPicPr>
          <p:cNvPr id="3" name="Picture 14" descr="6"/>
          <p:cNvPicPr>
            <a:picLocks noChangeAspect="1"/>
          </p:cNvPicPr>
          <p:nvPr/>
        </p:nvPicPr>
        <p:blipFill>
          <a:blip r:embed="rId3"/>
          <a:stretch>
            <a:fillRect/>
          </a:stretch>
        </p:blipFill>
        <p:spPr>
          <a:xfrm>
            <a:off x="6242867" y="1215981"/>
            <a:ext cx="5384800" cy="3674110"/>
          </a:xfrm>
          <a:prstGeom prst="rect">
            <a:avLst/>
          </a:prstGeom>
        </p:spPr>
      </p:pic>
      <p:sp>
        <p:nvSpPr>
          <p:cNvPr id="4" name="Rectangle 3"/>
          <p:cNvSpPr/>
          <p:nvPr/>
        </p:nvSpPr>
        <p:spPr>
          <a:xfrm>
            <a:off x="266936" y="5227042"/>
            <a:ext cx="5975931" cy="369332"/>
          </a:xfrm>
          <a:prstGeom prst="rect">
            <a:avLst/>
          </a:prstGeom>
        </p:spPr>
        <p:txBody>
          <a:bodyPr wrap="none">
            <a:spAutoFit/>
          </a:bodyPr>
          <a:lstStyle/>
          <a:p>
            <a:r>
              <a:rPr lang="en-US" dirty="0" smtClean="0"/>
              <a:t>Churn rate is high for subscribers having no device protection</a:t>
            </a:r>
            <a:endParaRPr lang="en-US" dirty="0"/>
          </a:p>
        </p:txBody>
      </p:sp>
      <p:sp>
        <p:nvSpPr>
          <p:cNvPr id="5" name="Rectangle 4"/>
          <p:cNvSpPr/>
          <p:nvPr/>
        </p:nvSpPr>
        <p:spPr>
          <a:xfrm>
            <a:off x="6560744" y="5227042"/>
            <a:ext cx="6096000" cy="646331"/>
          </a:xfrm>
          <a:prstGeom prst="rect">
            <a:avLst/>
          </a:prstGeom>
        </p:spPr>
        <p:txBody>
          <a:bodyPr>
            <a:spAutoFit/>
          </a:bodyPr>
          <a:lstStyle/>
          <a:p>
            <a:r>
              <a:rPr lang="en-US" dirty="0" smtClean="0"/>
              <a:t>Churn rate is higher for the subscribers who are not subscribed to Tech support</a:t>
            </a:r>
            <a:endParaRPr lang="en-US" dirty="0"/>
          </a:p>
        </p:txBody>
      </p:sp>
    </p:spTree>
    <p:extLst>
      <p:ext uri="{BB962C8B-B14F-4D97-AF65-F5344CB8AC3E}">
        <p14:creationId xmlns:p14="http://schemas.microsoft.com/office/powerpoint/2010/main" val="373114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descr="9"/>
          <p:cNvPicPr>
            <a:picLocks noChangeAspect="1"/>
          </p:cNvPicPr>
          <p:nvPr/>
        </p:nvPicPr>
        <p:blipFill>
          <a:blip r:embed="rId2"/>
          <a:stretch>
            <a:fillRect/>
          </a:stretch>
        </p:blipFill>
        <p:spPr>
          <a:xfrm>
            <a:off x="70699" y="1232542"/>
            <a:ext cx="5819140" cy="3945890"/>
          </a:xfrm>
          <a:prstGeom prst="rect">
            <a:avLst/>
          </a:prstGeom>
        </p:spPr>
      </p:pic>
      <p:pic>
        <p:nvPicPr>
          <p:cNvPr id="3" name="Picture 18" descr="8"/>
          <p:cNvPicPr>
            <a:picLocks noChangeAspect="1"/>
          </p:cNvPicPr>
          <p:nvPr/>
        </p:nvPicPr>
        <p:blipFill>
          <a:blip r:embed="rId3"/>
          <a:stretch>
            <a:fillRect/>
          </a:stretch>
        </p:blipFill>
        <p:spPr>
          <a:xfrm>
            <a:off x="6089015" y="1232542"/>
            <a:ext cx="5779770" cy="2983230"/>
          </a:xfrm>
          <a:prstGeom prst="rect">
            <a:avLst/>
          </a:prstGeom>
        </p:spPr>
      </p:pic>
      <p:sp>
        <p:nvSpPr>
          <p:cNvPr id="4" name="Rectangle 3"/>
          <p:cNvSpPr/>
          <p:nvPr/>
        </p:nvSpPr>
        <p:spPr>
          <a:xfrm>
            <a:off x="350067" y="5495950"/>
            <a:ext cx="6096000" cy="646331"/>
          </a:xfrm>
          <a:prstGeom prst="rect">
            <a:avLst/>
          </a:prstGeom>
        </p:spPr>
        <p:txBody>
          <a:bodyPr>
            <a:spAutoFit/>
          </a:bodyPr>
          <a:lstStyle/>
          <a:p>
            <a:r>
              <a:rPr lang="en-US" dirty="0" smtClean="0"/>
              <a:t>Most of the Churn cases are the subscribers who do the payment method by Electronic check.</a:t>
            </a:r>
            <a:endParaRPr lang="en-US" dirty="0"/>
          </a:p>
        </p:txBody>
      </p:sp>
      <p:sp>
        <p:nvSpPr>
          <p:cNvPr id="5" name="Rectangle 4"/>
          <p:cNvSpPr/>
          <p:nvPr/>
        </p:nvSpPr>
        <p:spPr>
          <a:xfrm>
            <a:off x="6523582" y="4849619"/>
            <a:ext cx="6096000" cy="646331"/>
          </a:xfrm>
          <a:prstGeom prst="rect">
            <a:avLst/>
          </a:prstGeom>
        </p:spPr>
        <p:txBody>
          <a:bodyPr>
            <a:spAutoFit/>
          </a:bodyPr>
          <a:lstStyle/>
          <a:p>
            <a:r>
              <a:rPr lang="en-US" dirty="0" smtClean="0"/>
              <a:t>Churn rate is higher for the subscribers having month to month contract.</a:t>
            </a:r>
            <a:endParaRPr lang="en-US" dirty="0"/>
          </a:p>
        </p:txBody>
      </p:sp>
    </p:spTree>
    <p:extLst>
      <p:ext uri="{BB962C8B-B14F-4D97-AF65-F5344CB8AC3E}">
        <p14:creationId xmlns:p14="http://schemas.microsoft.com/office/powerpoint/2010/main" val="223310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459" y="1249378"/>
            <a:ext cx="11271565" cy="4893647"/>
          </a:xfrm>
          <a:prstGeom prst="rect">
            <a:avLst/>
          </a:prstGeom>
          <a:noFill/>
        </p:spPr>
        <p:txBody>
          <a:bodyPr wrap="square" rtlCol="0">
            <a:spAutoFit/>
          </a:bodyPr>
          <a:lstStyle/>
          <a:p>
            <a:r>
              <a:rPr lang="en-US" sz="2400" u="sng" dirty="0" smtClean="0">
                <a:cs typeface="+mj-lt"/>
                <a:sym typeface="+mn-ea"/>
              </a:rPr>
              <a:t>OBSERVATIONS:</a:t>
            </a:r>
          </a:p>
          <a:p>
            <a:endParaRPr lang="en-US" sz="2400" u="sng" dirty="0">
              <a:cs typeface="+mj-lt"/>
              <a:sym typeface="+mn-ea"/>
            </a:endParaRPr>
          </a:p>
          <a:p>
            <a:pPr marL="342900" indent="-342900">
              <a:buFont typeface="Arial" panose="020B0604020202020204" pitchFamily="34" charset="0"/>
              <a:buChar char="•"/>
            </a:pPr>
            <a:r>
              <a:rPr lang="en-US" sz="2400" dirty="0" smtClean="0">
                <a:latin typeface="Times New Roman" panose="02020603050405020304" charset="0"/>
                <a:cs typeface="Times New Roman" panose="02020603050405020304" charset="0"/>
              </a:rPr>
              <a:t>We cannot see a real Impact of gender</a:t>
            </a:r>
          </a:p>
          <a:p>
            <a:pPr marL="342900" indent="-342900">
              <a:buFont typeface="Arial" panose="020B0604020202020204" pitchFamily="34" charset="0"/>
              <a:buChar char="•"/>
            </a:pPr>
            <a:r>
              <a:rPr lang="en-US" sz="2400" dirty="0" smtClean="0">
                <a:latin typeface="Times New Roman" panose="02020603050405020304" charset="0"/>
                <a:cs typeface="Times New Roman" panose="02020603050405020304" charset="0"/>
              </a:rPr>
              <a:t>Seniors have less loyalty</a:t>
            </a:r>
          </a:p>
          <a:p>
            <a:pPr marL="342900" indent="-342900">
              <a:buFont typeface="Arial" panose="020B0604020202020204" pitchFamily="34" charset="0"/>
              <a:buChar char="•"/>
            </a:pPr>
            <a:r>
              <a:rPr lang="en-US" sz="2400" dirty="0" smtClean="0">
                <a:latin typeface="Times New Roman" panose="02020603050405020304" charset="0"/>
                <a:cs typeface="Times New Roman" panose="02020603050405020304" charset="0"/>
              </a:rPr>
              <a:t>Partners are more loyal</a:t>
            </a:r>
          </a:p>
          <a:p>
            <a:pPr marL="342900" indent="-342900">
              <a:buFont typeface="Arial" panose="020B0604020202020204" pitchFamily="34" charset="0"/>
              <a:buChar char="•"/>
            </a:pPr>
            <a:r>
              <a:rPr lang="en-US" sz="2400" dirty="0" smtClean="0">
                <a:latin typeface="Times New Roman" panose="02020603050405020304" charset="0"/>
                <a:cs typeface="Times New Roman" panose="02020603050405020304" charset="0"/>
              </a:rPr>
              <a:t>Dependents are more loyal</a:t>
            </a:r>
          </a:p>
          <a:p>
            <a:pPr marL="342900" indent="-342900">
              <a:buFont typeface="Arial" panose="020B0604020202020204" pitchFamily="34" charset="0"/>
              <a:buChar char="•"/>
            </a:pPr>
            <a:r>
              <a:rPr lang="en-US" sz="2400" dirty="0" smtClean="0">
                <a:latin typeface="Times New Roman" panose="02020603050405020304" charset="0"/>
                <a:cs typeface="Times New Roman" panose="02020603050405020304" charset="0"/>
              </a:rPr>
              <a:t>Customers does not have </a:t>
            </a:r>
            <a:r>
              <a:rPr lang="en-US" sz="2400" dirty="0" err="1" smtClean="0">
                <a:latin typeface="Times New Roman" panose="02020603050405020304" charset="0"/>
                <a:cs typeface="Times New Roman" panose="02020603050405020304" charset="0"/>
              </a:rPr>
              <a:t>multiplelines</a:t>
            </a:r>
            <a:r>
              <a:rPr lang="en-US" sz="2400" dirty="0" smtClean="0">
                <a:latin typeface="Times New Roman" panose="02020603050405020304" charset="0"/>
                <a:cs typeface="Times New Roman" panose="02020603050405020304" charset="0"/>
              </a:rPr>
              <a:t> are more loyal</a:t>
            </a:r>
          </a:p>
          <a:p>
            <a:pPr marL="342900" indent="-342900">
              <a:buFont typeface="Arial" panose="020B0604020202020204" pitchFamily="34" charset="0"/>
              <a:buChar char="•"/>
            </a:pPr>
            <a:r>
              <a:rPr lang="en-US" sz="2400" dirty="0" smtClean="0">
                <a:latin typeface="Times New Roman" panose="02020603050405020304" charset="0"/>
                <a:cs typeface="Times New Roman" panose="02020603050405020304" charset="0"/>
              </a:rPr>
              <a:t>Customer are not happy with Optical Fiber and Leaving with rate of other internet services</a:t>
            </a:r>
          </a:p>
          <a:p>
            <a:pPr marL="342900" indent="-342900">
              <a:buFont typeface="Arial" panose="020B0604020202020204" pitchFamily="34" charset="0"/>
              <a:buChar char="•"/>
            </a:pPr>
            <a:r>
              <a:rPr lang="en-US" sz="2400" dirty="0" smtClean="0">
                <a:latin typeface="Times New Roman" panose="02020603050405020304" charset="0"/>
                <a:cs typeface="Times New Roman" panose="02020603050405020304" charset="0"/>
              </a:rPr>
              <a:t>Customers with month-to-month contract are more willing to leave </a:t>
            </a:r>
          </a:p>
          <a:p>
            <a:pPr marL="342900" indent="-342900">
              <a:buFont typeface="Arial" panose="020B0604020202020204" pitchFamily="34" charset="0"/>
              <a:buChar char="•"/>
            </a:pPr>
            <a:r>
              <a:rPr lang="en-US" sz="2400" dirty="0" smtClean="0">
                <a:latin typeface="Times New Roman" panose="02020603050405020304" charset="0"/>
                <a:cs typeface="Times New Roman" panose="02020603050405020304" charset="0"/>
              </a:rPr>
              <a:t>Paperless customers are more willing to leave than paper billing</a:t>
            </a:r>
          </a:p>
          <a:p>
            <a:pPr marL="342900" indent="-342900">
              <a:buFont typeface="Arial" panose="020B0604020202020204" pitchFamily="34" charset="0"/>
              <a:buChar char="•"/>
            </a:pPr>
            <a:r>
              <a:rPr lang="en-US" sz="2400" dirty="0" smtClean="0">
                <a:latin typeface="Times New Roman" panose="02020603050405020304" charset="0"/>
                <a:cs typeface="Times New Roman" panose="02020603050405020304" charset="0"/>
              </a:rPr>
              <a:t>Customer pay using electronic check is more willing to leave</a:t>
            </a:r>
          </a:p>
          <a:p>
            <a:endParaRPr lang="en-US" sz="2400" dirty="0"/>
          </a:p>
        </p:txBody>
      </p:sp>
    </p:spTree>
    <p:extLst>
      <p:ext uri="{BB962C8B-B14F-4D97-AF65-F5344CB8AC3E}">
        <p14:creationId xmlns:p14="http://schemas.microsoft.com/office/powerpoint/2010/main" val="1464063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1192" y="932507"/>
            <a:ext cx="11615597" cy="5324535"/>
          </a:xfrm>
          <a:prstGeom prst="rect">
            <a:avLst/>
          </a:prstGeom>
          <a:noFill/>
        </p:spPr>
        <p:txBody>
          <a:bodyPr wrap="square" rtlCol="0">
            <a:spAutoFit/>
          </a:bodyPr>
          <a:lstStyle/>
          <a:p>
            <a:r>
              <a:rPr lang="en-IN" sz="2000" u="sng" dirty="0" smtClean="0"/>
              <a:t>DATA PREPARATION:</a:t>
            </a:r>
          </a:p>
          <a:p>
            <a:pPr marL="342900" indent="-342900">
              <a:buFont typeface="Wingdings" panose="05000000000000000000" pitchFamily="2" charset="2"/>
              <a:buChar char="q"/>
            </a:pPr>
            <a:endParaRPr lang="en-IN" sz="2000" u="sng" dirty="0"/>
          </a:p>
          <a:p>
            <a:pPr marL="342900" indent="-342900">
              <a:buFont typeface="Wingdings" panose="05000000000000000000" pitchFamily="2" charset="2"/>
              <a:buChar char="q"/>
            </a:pPr>
            <a:r>
              <a:rPr lang="en-IN" sz="2000" dirty="0" smtClean="0">
                <a:latin typeface="Times New Roman" panose="02020603050405020304" pitchFamily="18" charset="0"/>
                <a:cs typeface="Times New Roman" panose="02020603050405020304" pitchFamily="18" charset="0"/>
              </a:rPr>
              <a:t>'Phone Service', 'Paperless Billing', 'Churn', 'Partner', 'Dependents‘ – these variables are mapped into 0 and 1 for No and Yes respectively.</a:t>
            </a:r>
          </a:p>
          <a:p>
            <a:endParaRPr lang="en-I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000" dirty="0" smtClean="0">
                <a:latin typeface="Times New Roman" panose="02020603050405020304" pitchFamily="18" charset="0"/>
                <a:cs typeface="Times New Roman" panose="02020603050405020304" pitchFamily="18" charset="0"/>
              </a:rPr>
              <a:t> Next we create dummies for the other categorical variables and add the results to the master </a:t>
            </a:r>
            <a:r>
              <a:rPr lang="en-IN" sz="2000" dirty="0" err="1" smtClean="0">
                <a:latin typeface="Times New Roman" panose="02020603050405020304" pitchFamily="18" charset="0"/>
                <a:cs typeface="Times New Roman" panose="02020603050405020304" pitchFamily="18" charset="0"/>
              </a:rPr>
              <a:t>dataframe</a:t>
            </a:r>
            <a:r>
              <a:rPr lang="en-IN" sz="2000" dirty="0" smtClean="0">
                <a:latin typeface="Times New Roman" panose="02020603050405020304" pitchFamily="18" charset="0"/>
                <a:cs typeface="Times New Roman" panose="02020603050405020304" pitchFamily="18" charset="0"/>
              </a:rPr>
              <a:t> </a:t>
            </a:r>
          </a:p>
          <a:p>
            <a:endParaRPr lang="en-I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000" dirty="0" smtClean="0">
                <a:latin typeface="Times New Roman" panose="02020603050405020304" pitchFamily="18" charset="0"/>
                <a:cs typeface="Times New Roman" panose="02020603050405020304" pitchFamily="18" charset="0"/>
              </a:rPr>
              <a:t> Then we drop the original columns</a:t>
            </a:r>
          </a:p>
          <a:p>
            <a:endParaRPr lang="en-I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000" dirty="0" smtClean="0">
                <a:latin typeface="Times New Roman" panose="02020603050405020304" pitchFamily="18" charset="0"/>
                <a:cs typeface="Times New Roman" panose="02020603050405020304" pitchFamily="18" charset="0"/>
              </a:rPr>
              <a:t>Next we </a:t>
            </a:r>
            <a:r>
              <a:rPr lang="en-IN" sz="2000" dirty="0" err="1" smtClean="0">
                <a:latin typeface="Times New Roman" panose="02020603050405020304" pitchFamily="18" charset="0"/>
                <a:cs typeface="Times New Roman" panose="02020603050405020304" pitchFamily="18" charset="0"/>
              </a:rPr>
              <a:t>splitted</a:t>
            </a:r>
            <a:r>
              <a:rPr lang="en-IN" sz="2000" dirty="0" smtClean="0">
                <a:latin typeface="Times New Roman" panose="02020603050405020304" pitchFamily="18" charset="0"/>
                <a:cs typeface="Times New Roman" panose="02020603050405020304" pitchFamily="18" charset="0"/>
              </a:rPr>
              <a:t> our entire dataset into test and train as 30% and 70% respectively</a:t>
            </a:r>
          </a:p>
          <a:p>
            <a:endParaRPr lang="en-I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000" dirty="0" smtClean="0">
                <a:latin typeface="Times New Roman" panose="02020603050405020304" pitchFamily="18" charset="0"/>
                <a:cs typeface="Times New Roman" panose="02020603050405020304" pitchFamily="18" charset="0"/>
              </a:rPr>
              <a:t>Finally we apply feature scaling for 'Monthly Charges', 'tenure', 'Total Charges‘ attributes</a:t>
            </a:r>
          </a:p>
          <a:p>
            <a:endParaRPr lang="en-I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000" dirty="0" smtClean="0">
                <a:latin typeface="Times New Roman" panose="02020603050405020304" pitchFamily="18" charset="0"/>
                <a:cs typeface="Times New Roman" panose="02020603050405020304" pitchFamily="18" charset="0"/>
              </a:rPr>
              <a:t>From the co-relation matrix, we found out that </a:t>
            </a:r>
            <a:r>
              <a:rPr lang="en-IN" sz="2000" dirty="0" err="1" smtClean="0">
                <a:latin typeface="Times New Roman" panose="02020603050405020304" pitchFamily="18" charset="0"/>
                <a:cs typeface="Times New Roman" panose="02020603050405020304" pitchFamily="18" charset="0"/>
              </a:rPr>
              <a:t>Mutliple</a:t>
            </a:r>
            <a:r>
              <a:rPr lang="en-IN" sz="2000" dirty="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lines_No,Onlinesecurity_No</a:t>
            </a:r>
            <a:r>
              <a:rPr lang="en-IN" sz="2000" dirty="0" smtClean="0">
                <a:latin typeface="Times New Roman" panose="02020603050405020304" pitchFamily="18" charset="0"/>
                <a:cs typeface="Times New Roman" panose="02020603050405020304" pitchFamily="18" charset="0"/>
              </a:rPr>
              <a:t>,   Device </a:t>
            </a:r>
            <a:r>
              <a:rPr lang="en-IN" sz="2000" dirty="0" err="1" smtClean="0">
                <a:latin typeface="Times New Roman" panose="02020603050405020304" pitchFamily="18" charset="0"/>
                <a:cs typeface="Times New Roman" panose="02020603050405020304" pitchFamily="18" charset="0"/>
              </a:rPr>
              <a:t>protection_No</a:t>
            </a:r>
            <a:r>
              <a:rPr lang="en-IN" sz="2000" dirty="0" smtClean="0">
                <a:latin typeface="Times New Roman" panose="02020603050405020304" pitchFamily="18" charset="0"/>
                <a:cs typeface="Times New Roman" panose="02020603050405020304" pitchFamily="18" charset="0"/>
              </a:rPr>
              <a:t>,   Streaming </a:t>
            </a:r>
            <a:r>
              <a:rPr lang="en-IN" sz="2000" dirty="0" err="1" smtClean="0">
                <a:latin typeface="Times New Roman" panose="02020603050405020304" pitchFamily="18" charset="0"/>
                <a:cs typeface="Times New Roman" panose="02020603050405020304" pitchFamily="18" charset="0"/>
              </a:rPr>
              <a:t>tv_No</a:t>
            </a: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Techsupport_No</a:t>
            </a:r>
            <a:r>
              <a:rPr lang="en-IN" sz="2000" dirty="0" smtClean="0">
                <a:latin typeface="Times New Roman" panose="02020603050405020304" pitchFamily="18" charset="0"/>
                <a:cs typeface="Times New Roman" panose="02020603050405020304" pitchFamily="18" charset="0"/>
              </a:rPr>
              <a:t>,   Streaming </a:t>
            </a:r>
            <a:r>
              <a:rPr lang="en-IN" sz="2000" dirty="0" err="1" smtClean="0">
                <a:latin typeface="Times New Roman" panose="02020603050405020304" pitchFamily="18" charset="0"/>
                <a:cs typeface="Times New Roman" panose="02020603050405020304" pitchFamily="18" charset="0"/>
              </a:rPr>
              <a:t>movies_No</a:t>
            </a:r>
            <a:r>
              <a:rPr lang="en-IN" sz="2000" dirty="0" smtClean="0">
                <a:latin typeface="Times New Roman" panose="02020603050405020304" pitchFamily="18" charset="0"/>
                <a:cs typeface="Times New Roman" panose="02020603050405020304" pitchFamily="18" charset="0"/>
              </a:rPr>
              <a:t> variables are highly </a:t>
            </a:r>
            <a:r>
              <a:rPr lang="en-IN" sz="2000" dirty="0" err="1" smtClean="0">
                <a:latin typeface="Times New Roman" panose="02020603050405020304" pitchFamily="18" charset="0"/>
                <a:cs typeface="Times New Roman" panose="02020603050405020304" pitchFamily="18" charset="0"/>
              </a:rPr>
              <a:t>correalated</a:t>
            </a:r>
            <a:r>
              <a:rPr lang="en-IN" sz="2000" dirty="0" smtClean="0">
                <a:latin typeface="Times New Roman" panose="02020603050405020304" pitchFamily="18" charset="0"/>
                <a:cs typeface="Times New Roman" panose="02020603050405020304" pitchFamily="18" charset="0"/>
              </a:rPr>
              <a:t> .  So we removed them.</a:t>
            </a:r>
          </a:p>
          <a:p>
            <a:endParaRPr lang="en-US" sz="2000" u="sng" dirty="0"/>
          </a:p>
        </p:txBody>
      </p:sp>
    </p:spTree>
    <p:extLst>
      <p:ext uri="{BB962C8B-B14F-4D97-AF65-F5344CB8AC3E}">
        <p14:creationId xmlns:p14="http://schemas.microsoft.com/office/powerpoint/2010/main" val="168915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3085" y="905347"/>
            <a:ext cx="9252642" cy="1477328"/>
          </a:xfrm>
          <a:prstGeom prst="rect">
            <a:avLst/>
          </a:prstGeom>
          <a:noFill/>
        </p:spPr>
        <p:txBody>
          <a:bodyPr wrap="square" rtlCol="0">
            <a:spAutoFit/>
          </a:bodyPr>
          <a:lstStyle/>
          <a:p>
            <a:r>
              <a:rPr lang="en-US" u="sng" dirty="0" smtClean="0">
                <a:latin typeface="Times New Roman" panose="02020603050405020304" pitchFamily="18" charset="0"/>
                <a:cs typeface="Times New Roman" panose="02020603050405020304" pitchFamily="18" charset="0"/>
              </a:rPr>
              <a:t>Building Models:</a:t>
            </a:r>
          </a:p>
          <a:p>
            <a:endParaRPr lang="en-US" dirty="0"/>
          </a:p>
          <a:p>
            <a:r>
              <a:rPr lang="en-US" dirty="0" smtClean="0">
                <a:latin typeface="Times New Roman" panose="02020603050405020304" pitchFamily="18" charset="0"/>
                <a:cs typeface="Times New Roman" panose="02020603050405020304" pitchFamily="18" charset="0"/>
              </a:rPr>
              <a:t>Logit Model-</a:t>
            </a:r>
            <a:endParaRPr lang="en-US" dirty="0"/>
          </a:p>
          <a:p>
            <a:r>
              <a:rPr lang="en-US" dirty="0"/>
              <a:t>This is the result of </a:t>
            </a:r>
            <a:r>
              <a:rPr lang="en-US" dirty="0" err="1"/>
              <a:t>logit</a:t>
            </a:r>
            <a:r>
              <a:rPr lang="en-US" dirty="0"/>
              <a:t> model applied and the second column shows the coefficients value. </a:t>
            </a: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0" y="2154725"/>
            <a:ext cx="8229600" cy="4911505"/>
          </a:xfrm>
          <a:prstGeom prst="rect">
            <a:avLst/>
          </a:prstGeom>
        </p:spPr>
      </p:pic>
    </p:spTree>
    <p:extLst>
      <p:ext uri="{BB962C8B-B14F-4D97-AF65-F5344CB8AC3E}">
        <p14:creationId xmlns:p14="http://schemas.microsoft.com/office/powerpoint/2010/main" val="16436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763" y="751438"/>
            <a:ext cx="8591739" cy="677108"/>
          </a:xfrm>
          <a:prstGeom prst="rect">
            <a:avLst/>
          </a:prstGeom>
          <a:noFill/>
        </p:spPr>
        <p:txBody>
          <a:bodyPr wrap="square" rtlCol="0">
            <a:spAutoFit/>
          </a:bodyPr>
          <a:lstStyle/>
          <a:p>
            <a:r>
              <a:rPr lang="en-US" sz="2000" dirty="0" err="1" smtClean="0">
                <a:latin typeface="Times New Roman" panose="02020603050405020304" pitchFamily="18" charset="0"/>
                <a:cs typeface="Times New Roman" panose="02020603050405020304" pitchFamily="18" charset="0"/>
              </a:rPr>
              <a:t>Probit</a:t>
            </a:r>
            <a:r>
              <a:rPr lang="en-US" sz="2000" dirty="0" smtClean="0">
                <a:latin typeface="Times New Roman" panose="02020603050405020304" pitchFamily="18" charset="0"/>
                <a:cs typeface="Times New Roman" panose="02020603050405020304" pitchFamily="18" charset="0"/>
              </a:rPr>
              <a:t> Model- </a:t>
            </a:r>
            <a:r>
              <a:rPr lang="en-US" dirty="0" smtClean="0"/>
              <a:t>This </a:t>
            </a:r>
            <a:r>
              <a:rPr lang="en-US" dirty="0"/>
              <a:t>is the result of </a:t>
            </a:r>
            <a:r>
              <a:rPr lang="en-US" dirty="0" err="1"/>
              <a:t>probit</a:t>
            </a:r>
            <a:r>
              <a:rPr lang="en-US" dirty="0"/>
              <a:t> model applied </a:t>
            </a:r>
          </a:p>
          <a:p>
            <a:endParaRPr lang="en-US" dirty="0"/>
          </a:p>
        </p:txBody>
      </p:sp>
      <p:pic>
        <p:nvPicPr>
          <p:cNvPr id="3" name="Picture 2"/>
          <p:cNvPicPr>
            <a:picLocks noChangeAspect="1"/>
          </p:cNvPicPr>
          <p:nvPr/>
        </p:nvPicPr>
        <p:blipFill>
          <a:blip r:embed="rId2"/>
          <a:stretch>
            <a:fillRect/>
          </a:stretch>
        </p:blipFill>
        <p:spPr>
          <a:xfrm>
            <a:off x="48286" y="1255754"/>
            <a:ext cx="8233750" cy="5187636"/>
          </a:xfrm>
          <a:prstGeom prst="rect">
            <a:avLst/>
          </a:prstGeom>
        </p:spPr>
      </p:pic>
      <p:sp>
        <p:nvSpPr>
          <p:cNvPr id="4" name="Rectangle 3"/>
          <p:cNvSpPr/>
          <p:nvPr/>
        </p:nvSpPr>
        <p:spPr>
          <a:xfrm>
            <a:off x="1590490" y="6427961"/>
            <a:ext cx="2691699" cy="307777"/>
          </a:xfrm>
          <a:prstGeom prst="rect">
            <a:avLst/>
          </a:prstGeom>
        </p:spPr>
        <p:txBody>
          <a:bodyPr wrap="none">
            <a:spAutoFit/>
          </a:bodyPr>
          <a:lstStyle/>
          <a:p>
            <a:r>
              <a:rPr lang="en-US" sz="1400" b="1" i="0" u="none" strike="noStrike" baseline="0" dirty="0" smtClean="0">
                <a:solidFill>
                  <a:srgbClr val="000000"/>
                </a:solidFill>
                <a:latin typeface="Times New Roman" panose="02020603050405020304" pitchFamily="18" charset="0"/>
              </a:rPr>
              <a:t>Pseudo-R-squared value=0.2881 </a:t>
            </a:r>
            <a:endParaRPr lang="en-US" dirty="0"/>
          </a:p>
        </p:txBody>
      </p:sp>
      <p:sp>
        <p:nvSpPr>
          <p:cNvPr id="5" name="Rectangle 4"/>
          <p:cNvSpPr/>
          <p:nvPr/>
        </p:nvSpPr>
        <p:spPr>
          <a:xfrm>
            <a:off x="2936339" y="1267424"/>
            <a:ext cx="494046" cy="307777"/>
          </a:xfrm>
          <a:prstGeom prst="rect">
            <a:avLst/>
          </a:prstGeom>
        </p:spPr>
        <p:txBody>
          <a:bodyPr wrap="none">
            <a:spAutoFit/>
          </a:bodyPr>
          <a:lstStyle/>
          <a:p>
            <a:r>
              <a:rPr lang="en-US" sz="1400" dirty="0" err="1" smtClean="0"/>
              <a:t>coef</a:t>
            </a:r>
            <a:endParaRPr lang="en-US" sz="1400" dirty="0"/>
          </a:p>
        </p:txBody>
      </p:sp>
      <p:sp>
        <p:nvSpPr>
          <p:cNvPr id="6" name="Rectangle 5"/>
          <p:cNvSpPr/>
          <p:nvPr/>
        </p:nvSpPr>
        <p:spPr>
          <a:xfrm>
            <a:off x="3425797" y="1262110"/>
            <a:ext cx="679866" cy="307777"/>
          </a:xfrm>
          <a:prstGeom prst="rect">
            <a:avLst/>
          </a:prstGeom>
        </p:spPr>
        <p:txBody>
          <a:bodyPr wrap="none">
            <a:spAutoFit/>
          </a:bodyPr>
          <a:lstStyle/>
          <a:p>
            <a:r>
              <a:rPr lang="en-US" sz="1400" dirty="0" err="1" smtClean="0"/>
              <a:t>std</a:t>
            </a:r>
            <a:r>
              <a:rPr lang="en-US" sz="1400" dirty="0" smtClean="0"/>
              <a:t> err</a:t>
            </a:r>
            <a:endParaRPr lang="en-US" sz="1400" dirty="0"/>
          </a:p>
        </p:txBody>
      </p:sp>
      <p:sp>
        <p:nvSpPr>
          <p:cNvPr id="7" name="Rectangle 6"/>
          <p:cNvSpPr/>
          <p:nvPr/>
        </p:nvSpPr>
        <p:spPr>
          <a:xfrm>
            <a:off x="4282189" y="1231333"/>
            <a:ext cx="385042" cy="338554"/>
          </a:xfrm>
          <a:prstGeom prst="rect">
            <a:avLst/>
          </a:prstGeom>
        </p:spPr>
        <p:txBody>
          <a:bodyPr wrap="none">
            <a:spAutoFit/>
          </a:bodyPr>
          <a:lstStyle/>
          <a:p>
            <a:r>
              <a:rPr lang="en-US" sz="1600" dirty="0" smtClean="0"/>
              <a:t> z </a:t>
            </a:r>
            <a:endParaRPr lang="en-US" sz="1600" dirty="0"/>
          </a:p>
        </p:txBody>
      </p:sp>
      <p:sp>
        <p:nvSpPr>
          <p:cNvPr id="8" name="Rectangle 7"/>
          <p:cNvSpPr/>
          <p:nvPr/>
        </p:nvSpPr>
        <p:spPr>
          <a:xfrm>
            <a:off x="4799879" y="1249317"/>
            <a:ext cx="593432" cy="369332"/>
          </a:xfrm>
          <a:prstGeom prst="rect">
            <a:avLst/>
          </a:prstGeom>
        </p:spPr>
        <p:txBody>
          <a:bodyPr wrap="none">
            <a:spAutoFit/>
          </a:bodyPr>
          <a:lstStyle/>
          <a:p>
            <a:r>
              <a:rPr lang="en-US" sz="1200" dirty="0" smtClean="0"/>
              <a:t>P&gt;IZI</a:t>
            </a:r>
            <a:r>
              <a:rPr lang="en-US" dirty="0" smtClean="0"/>
              <a:t> </a:t>
            </a:r>
            <a:endParaRPr lang="en-US" dirty="0"/>
          </a:p>
        </p:txBody>
      </p:sp>
      <p:sp>
        <p:nvSpPr>
          <p:cNvPr id="9" name="Rectangle 8"/>
          <p:cNvSpPr/>
          <p:nvPr/>
        </p:nvSpPr>
        <p:spPr>
          <a:xfrm>
            <a:off x="5365006" y="1323665"/>
            <a:ext cx="526106" cy="276999"/>
          </a:xfrm>
          <a:prstGeom prst="rect">
            <a:avLst/>
          </a:prstGeom>
        </p:spPr>
        <p:txBody>
          <a:bodyPr wrap="none">
            <a:spAutoFit/>
          </a:bodyPr>
          <a:lstStyle/>
          <a:p>
            <a:r>
              <a:rPr lang="en-US" sz="1200" dirty="0" smtClean="0"/>
              <a:t>0.025</a:t>
            </a:r>
            <a:endParaRPr lang="en-US" sz="1200" dirty="0"/>
          </a:p>
        </p:txBody>
      </p:sp>
      <p:sp>
        <p:nvSpPr>
          <p:cNvPr id="10" name="Rectangle 9"/>
          <p:cNvSpPr/>
          <p:nvPr/>
        </p:nvSpPr>
        <p:spPr>
          <a:xfrm>
            <a:off x="6016350" y="1323666"/>
            <a:ext cx="526106" cy="276999"/>
          </a:xfrm>
          <a:prstGeom prst="rect">
            <a:avLst/>
          </a:prstGeom>
        </p:spPr>
        <p:txBody>
          <a:bodyPr wrap="none">
            <a:spAutoFit/>
          </a:bodyPr>
          <a:lstStyle/>
          <a:p>
            <a:r>
              <a:rPr lang="en-US" sz="1200" dirty="0" smtClean="0"/>
              <a:t>0.975</a:t>
            </a:r>
            <a:endParaRPr lang="en-US" sz="1200" dirty="0"/>
          </a:p>
        </p:txBody>
      </p:sp>
    </p:spTree>
    <p:extLst>
      <p:ext uri="{BB962C8B-B14F-4D97-AF65-F5344CB8AC3E}">
        <p14:creationId xmlns:p14="http://schemas.microsoft.com/office/powerpoint/2010/main" val="2180695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566" y="841972"/>
            <a:ext cx="10927533" cy="646331"/>
          </a:xfrm>
          <a:prstGeom prst="rect">
            <a:avLst/>
          </a:prstGeom>
          <a:noFill/>
        </p:spPr>
        <p:txBody>
          <a:bodyPr wrap="square" rtlCol="0">
            <a:spAutoFit/>
          </a:bodyPr>
          <a:lstStyle/>
          <a:p>
            <a:r>
              <a:rPr lang="en-US" u="sng" dirty="0"/>
              <a:t>RECURSIVE FEATURE ELIMINATION </a:t>
            </a:r>
            <a:r>
              <a:rPr lang="en-US" dirty="0" smtClean="0"/>
              <a:t>: We </a:t>
            </a:r>
            <a:r>
              <a:rPr lang="en-US" dirty="0"/>
              <a:t>use RFE to eliminate the features that are not useful in analyzing the churning. RFE gives the value ‘TRUE’ to variables that we should keep and ‘FALSE’ to variables that we should drop. </a:t>
            </a:r>
          </a:p>
        </p:txBody>
      </p:sp>
      <p:pic>
        <p:nvPicPr>
          <p:cNvPr id="3" name="Picture 2"/>
          <p:cNvPicPr>
            <a:picLocks noChangeAspect="1"/>
          </p:cNvPicPr>
          <p:nvPr/>
        </p:nvPicPr>
        <p:blipFill>
          <a:blip r:embed="rId2"/>
          <a:stretch>
            <a:fillRect/>
          </a:stretch>
        </p:blipFill>
        <p:spPr>
          <a:xfrm>
            <a:off x="725360" y="1584356"/>
            <a:ext cx="6309666" cy="5196690"/>
          </a:xfrm>
          <a:prstGeom prst="rect">
            <a:avLst/>
          </a:prstGeom>
        </p:spPr>
      </p:pic>
    </p:spTree>
    <p:extLst>
      <p:ext uri="{BB962C8B-B14F-4D97-AF65-F5344CB8AC3E}">
        <p14:creationId xmlns:p14="http://schemas.microsoft.com/office/powerpoint/2010/main" val="2891781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16132"/>
            <a:ext cx="9095820" cy="5693309"/>
          </a:xfrm>
          <a:prstGeom prst="rect">
            <a:avLst/>
          </a:prstGeom>
        </p:spPr>
      </p:pic>
      <p:sp>
        <p:nvSpPr>
          <p:cNvPr id="4" name="Rectangle 3"/>
          <p:cNvSpPr/>
          <p:nvPr/>
        </p:nvSpPr>
        <p:spPr>
          <a:xfrm>
            <a:off x="9032340" y="2355387"/>
            <a:ext cx="3159660" cy="2626873"/>
          </a:xfrm>
          <a:prstGeom prst="rect">
            <a:avLst/>
          </a:prstGeom>
        </p:spPr>
        <p:txBody>
          <a:bodyPr wrap="square">
            <a:spAutoFit/>
          </a:bodyPr>
          <a:lstStyle/>
          <a:p>
            <a:r>
              <a:rPr lang="en-US" dirty="0" smtClean="0"/>
              <a:t>The Pseudo R- Squared value of this model is 0.2866. </a:t>
            </a:r>
            <a:endParaRPr lang="en-IN" dirty="0" smtClean="0"/>
          </a:p>
          <a:p>
            <a:endParaRPr lang="en-US" dirty="0" smtClean="0"/>
          </a:p>
          <a:p>
            <a:r>
              <a:rPr lang="en-US" dirty="0" smtClean="0"/>
              <a:t>Here the p-value of variable “Mailed check” is higher than the significance level so we drop the feature in the next model.</a:t>
            </a:r>
            <a:endParaRPr lang="en-IN" dirty="0" smtClean="0"/>
          </a:p>
          <a:p>
            <a:pPr>
              <a:lnSpc>
                <a:spcPct val="115000"/>
              </a:lnSpc>
              <a:spcAft>
                <a:spcPts val="1000"/>
              </a:spcAft>
              <a:buNone/>
            </a:pPr>
            <a:endParaRPr lang="en-IN" dirty="0">
              <a:latin typeface="Calibri" panose="020F0502020204030204"/>
              <a:ea typeface="Calibri" panose="020F0502020204030204"/>
              <a:cs typeface="Times New Roman" panose="02020603050405020304"/>
            </a:endParaRPr>
          </a:p>
        </p:txBody>
      </p:sp>
    </p:spTree>
    <p:extLst>
      <p:ext uri="{BB962C8B-B14F-4D97-AF65-F5344CB8AC3E}">
        <p14:creationId xmlns:p14="http://schemas.microsoft.com/office/powerpoint/2010/main" val="1849270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73659"/>
            <a:ext cx="6154471" cy="3924677"/>
          </a:xfrm>
          <a:prstGeom prst="rect">
            <a:avLst/>
          </a:prstGeom>
        </p:spPr>
      </p:pic>
      <p:sp>
        <p:nvSpPr>
          <p:cNvPr id="3" name="Rectangle 2"/>
          <p:cNvSpPr/>
          <p:nvPr/>
        </p:nvSpPr>
        <p:spPr>
          <a:xfrm>
            <a:off x="386281" y="5285022"/>
            <a:ext cx="5435097" cy="1200329"/>
          </a:xfrm>
          <a:prstGeom prst="rect">
            <a:avLst/>
          </a:prstGeom>
        </p:spPr>
        <p:txBody>
          <a:bodyPr wrap="square">
            <a:spAutoFit/>
          </a:bodyPr>
          <a:lstStyle/>
          <a:p>
            <a:pPr lvl="0"/>
            <a:r>
              <a:rPr lang="en-US" dirty="0" smtClean="0"/>
              <a:t>All variables are significant as all the features have very small p-value.</a:t>
            </a:r>
            <a:endParaRPr lang="en-IN" dirty="0" smtClean="0"/>
          </a:p>
          <a:p>
            <a:endParaRPr lang="en-US" dirty="0"/>
          </a:p>
          <a:p>
            <a:r>
              <a:rPr lang="en-US" dirty="0" smtClean="0"/>
              <a:t>The Pseudo R- Squared value of this model is 0.2858. </a:t>
            </a:r>
            <a:endParaRPr lang="en-IN" dirty="0"/>
          </a:p>
        </p:txBody>
      </p:sp>
      <p:pic>
        <p:nvPicPr>
          <p:cNvPr id="4" name="Picture 3"/>
          <p:cNvPicPr>
            <a:picLocks noChangeAspect="1"/>
          </p:cNvPicPr>
          <p:nvPr/>
        </p:nvPicPr>
        <p:blipFill>
          <a:blip r:embed="rId3"/>
          <a:stretch>
            <a:fillRect/>
          </a:stretch>
        </p:blipFill>
        <p:spPr>
          <a:xfrm>
            <a:off x="6962114" y="2835997"/>
            <a:ext cx="3396889" cy="3723185"/>
          </a:xfrm>
          <a:prstGeom prst="rect">
            <a:avLst/>
          </a:prstGeom>
        </p:spPr>
      </p:pic>
      <p:sp>
        <p:nvSpPr>
          <p:cNvPr id="5" name="Rectangle 4"/>
          <p:cNvSpPr/>
          <p:nvPr/>
        </p:nvSpPr>
        <p:spPr>
          <a:xfrm>
            <a:off x="6569798" y="990983"/>
            <a:ext cx="4421108" cy="1569660"/>
          </a:xfrm>
          <a:prstGeom prst="rect">
            <a:avLst/>
          </a:prstGeom>
        </p:spPr>
        <p:txBody>
          <a:bodyPr wrap="square">
            <a:spAutoFit/>
          </a:bodyPr>
          <a:lstStyle/>
          <a:p>
            <a:r>
              <a:rPr lang="en-US" sz="1600" dirty="0" smtClean="0"/>
              <a:t>Therefore, we checked VIF of the variables to drop the features one by one.</a:t>
            </a:r>
          </a:p>
          <a:p>
            <a:endParaRPr lang="en-US" sz="1600" dirty="0" smtClean="0"/>
          </a:p>
          <a:p>
            <a:pPr lvl="0"/>
            <a:r>
              <a:rPr lang="en-US" sz="1600" dirty="0" smtClean="0"/>
              <a:t>Dropping attribute “Month-to-month” in the next model as it is highly co-related due to high VIF value(19.70).</a:t>
            </a:r>
            <a:endParaRPr lang="en-IN" sz="1600" dirty="0"/>
          </a:p>
        </p:txBody>
      </p:sp>
    </p:spTree>
    <p:extLst>
      <p:ext uri="{BB962C8B-B14F-4D97-AF65-F5344CB8AC3E}">
        <p14:creationId xmlns:p14="http://schemas.microsoft.com/office/powerpoint/2010/main" val="2359470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4436" y="832211"/>
            <a:ext cx="6154471" cy="4449153"/>
          </a:xfrm>
          <a:prstGeom prst="rect">
            <a:avLst/>
          </a:prstGeom>
        </p:spPr>
      </p:pic>
      <p:sp>
        <p:nvSpPr>
          <p:cNvPr id="3" name="Rectangle 2"/>
          <p:cNvSpPr/>
          <p:nvPr/>
        </p:nvSpPr>
        <p:spPr>
          <a:xfrm>
            <a:off x="621988" y="5543914"/>
            <a:ext cx="5045164" cy="369332"/>
          </a:xfrm>
          <a:prstGeom prst="rect">
            <a:avLst/>
          </a:prstGeom>
        </p:spPr>
        <p:txBody>
          <a:bodyPr wrap="none">
            <a:spAutoFit/>
          </a:bodyPr>
          <a:lstStyle/>
          <a:p>
            <a:r>
              <a:rPr lang="en-US" dirty="0" smtClean="0"/>
              <a:t>The Pseudo R- Squared value of this model is 0.279.</a:t>
            </a:r>
            <a:endParaRPr lang="en-US" dirty="0"/>
          </a:p>
        </p:txBody>
      </p:sp>
      <p:pic>
        <p:nvPicPr>
          <p:cNvPr id="4" name="Picture 3"/>
          <p:cNvPicPr>
            <a:picLocks noChangeAspect="1"/>
          </p:cNvPicPr>
          <p:nvPr/>
        </p:nvPicPr>
        <p:blipFill>
          <a:blip r:embed="rId3"/>
          <a:stretch>
            <a:fillRect/>
          </a:stretch>
        </p:blipFill>
        <p:spPr>
          <a:xfrm>
            <a:off x="7469109" y="2603771"/>
            <a:ext cx="3539905" cy="3615960"/>
          </a:xfrm>
          <a:prstGeom prst="rect">
            <a:avLst/>
          </a:prstGeom>
        </p:spPr>
      </p:pic>
      <p:sp>
        <p:nvSpPr>
          <p:cNvPr id="5" name="Rectangle 4"/>
          <p:cNvSpPr/>
          <p:nvPr/>
        </p:nvSpPr>
        <p:spPr>
          <a:xfrm>
            <a:off x="7122059" y="1566746"/>
            <a:ext cx="5069941" cy="646331"/>
          </a:xfrm>
          <a:prstGeom prst="rect">
            <a:avLst/>
          </a:prstGeom>
        </p:spPr>
        <p:txBody>
          <a:bodyPr wrap="square">
            <a:spAutoFit/>
          </a:bodyPr>
          <a:lstStyle/>
          <a:p>
            <a:pPr lvl="0"/>
            <a:r>
              <a:rPr lang="en-US" dirty="0" smtClean="0"/>
              <a:t>Dropping variable “Total Charges” in the next model as it is highly correlated.</a:t>
            </a:r>
            <a:endParaRPr lang="en-IN" dirty="0"/>
          </a:p>
        </p:txBody>
      </p:sp>
    </p:spTree>
    <p:extLst>
      <p:ext uri="{BB962C8B-B14F-4D97-AF65-F5344CB8AC3E}">
        <p14:creationId xmlns:p14="http://schemas.microsoft.com/office/powerpoint/2010/main" val="567993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373F125-DEF3-41D6-9918-AB21A2ACC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11" name="Rectangle 10">
            <a:extLst>
              <a:ext uri="{FF2B5EF4-FFF2-40B4-BE49-F238E27FC236}">
                <a16:creationId xmlns:a16="http://schemas.microsoft.com/office/drawing/2014/main" xmlns="" id="{71E9F226-EB6E-48C9-ADDA-636DE4BF4E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Contents</a:t>
            </a:r>
          </a:p>
        </p:txBody>
      </p:sp>
      <p:sp>
        <p:nvSpPr>
          <p:cNvPr id="3" name="Content Placeholder 2"/>
          <p:cNvSpPr>
            <a:spLocks noGrp="1"/>
          </p:cNvSpPr>
          <p:nvPr>
            <p:ph type="body" idx="1"/>
          </p:nvPr>
        </p:nvSpPr>
        <p:spPr>
          <a:xfrm>
            <a:off x="5155905" y="1113764"/>
            <a:ext cx="6108179" cy="4624327"/>
          </a:xfrm>
        </p:spPr>
        <p:txBody>
          <a:bodyPr anchor="ctr">
            <a:normAutofit/>
          </a:bodyPr>
          <a:lstStyle/>
          <a:p>
            <a:pPr>
              <a:buFont typeface="Wingdings" panose="05000000000000000000" pitchFamily="2" charset="2"/>
              <a:buChar char="q"/>
            </a:pPr>
            <a:r>
              <a:rPr lang="en-US" dirty="0" smtClean="0"/>
              <a:t>Introduction</a:t>
            </a:r>
          </a:p>
          <a:p>
            <a:pPr>
              <a:buFont typeface="Wingdings" panose="05000000000000000000" pitchFamily="2" charset="2"/>
              <a:buChar char="q"/>
            </a:pPr>
            <a:r>
              <a:rPr lang="en-US" dirty="0"/>
              <a:t>Problem </a:t>
            </a:r>
            <a:r>
              <a:rPr lang="en-US" dirty="0" smtClean="0"/>
              <a:t>statement</a:t>
            </a:r>
          </a:p>
          <a:p>
            <a:pPr>
              <a:buFont typeface="Wingdings" panose="05000000000000000000" pitchFamily="2" charset="2"/>
              <a:buChar char="q"/>
            </a:pPr>
            <a:r>
              <a:rPr lang="en-US" dirty="0"/>
              <a:t> Methodology</a:t>
            </a:r>
          </a:p>
          <a:p>
            <a:pPr>
              <a:buFont typeface="Wingdings" panose="05000000000000000000" pitchFamily="2" charset="2"/>
              <a:buChar char="q"/>
            </a:pPr>
            <a:r>
              <a:rPr lang="en-US" dirty="0"/>
              <a:t> Data Description and Source</a:t>
            </a:r>
          </a:p>
          <a:p>
            <a:pPr>
              <a:buFont typeface="Wingdings" panose="05000000000000000000" pitchFamily="2" charset="2"/>
              <a:buChar char="q"/>
            </a:pPr>
            <a:r>
              <a:rPr lang="en-US" dirty="0"/>
              <a:t> </a:t>
            </a:r>
            <a:r>
              <a:rPr lang="en-IN" dirty="0" smtClean="0"/>
              <a:t>Data Analysis</a:t>
            </a:r>
            <a:endParaRPr lang="en-IN" dirty="0"/>
          </a:p>
          <a:p>
            <a:pPr>
              <a:buFont typeface="Wingdings" panose="05000000000000000000" pitchFamily="2" charset="2"/>
              <a:buChar char="q"/>
            </a:pPr>
            <a:r>
              <a:rPr lang="en-US" dirty="0"/>
              <a:t> </a:t>
            </a:r>
            <a:r>
              <a:rPr lang="en-US" dirty="0" smtClean="0"/>
              <a:t>Data Preparation</a:t>
            </a:r>
            <a:endParaRPr lang="en-US" dirty="0"/>
          </a:p>
          <a:p>
            <a:pPr>
              <a:buFont typeface="Wingdings" panose="05000000000000000000" pitchFamily="2" charset="2"/>
              <a:buChar char="q"/>
            </a:pPr>
            <a:r>
              <a:rPr lang="en-US" dirty="0"/>
              <a:t> </a:t>
            </a:r>
            <a:r>
              <a:rPr lang="en-US" dirty="0" smtClean="0"/>
              <a:t>Building Models</a:t>
            </a:r>
            <a:endParaRPr lang="en-US" dirty="0"/>
          </a:p>
          <a:p>
            <a:pPr>
              <a:buFont typeface="Wingdings" panose="05000000000000000000" pitchFamily="2" charset="2"/>
              <a:buChar char="q"/>
            </a:pPr>
            <a:r>
              <a:rPr lang="en-US" dirty="0"/>
              <a:t> </a:t>
            </a:r>
            <a:r>
              <a:rPr lang="en-US" dirty="0" smtClean="0"/>
              <a:t>Confusion matrix &amp; ROC curve of final model</a:t>
            </a:r>
          </a:p>
          <a:p>
            <a:pPr>
              <a:buFont typeface="Wingdings" panose="05000000000000000000" pitchFamily="2" charset="2"/>
              <a:buChar char="q"/>
            </a:pPr>
            <a:r>
              <a:rPr lang="en-US" dirty="0" smtClean="0"/>
              <a:t>Prediction on Test Dataset</a:t>
            </a:r>
          </a:p>
          <a:p>
            <a:pPr>
              <a:buFont typeface="Wingdings" panose="05000000000000000000" pitchFamily="2" charset="2"/>
              <a:buChar char="q"/>
            </a:pPr>
            <a:r>
              <a:rPr lang="en-US" dirty="0" smtClean="0"/>
              <a:t>Conclusion</a:t>
            </a:r>
            <a:endParaRPr lang="en-US" dirty="0"/>
          </a:p>
        </p:txBody>
      </p:sp>
    </p:spTree>
    <p:extLst>
      <p:ext uri="{BB962C8B-B14F-4D97-AF65-F5344CB8AC3E}">
        <p14:creationId xmlns:p14="http://schemas.microsoft.com/office/powerpoint/2010/main" val="13057967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766762"/>
            <a:ext cx="7396681" cy="5480129"/>
          </a:xfrm>
          <a:prstGeom prst="rect">
            <a:avLst/>
          </a:prstGeom>
        </p:spPr>
      </p:pic>
      <p:sp>
        <p:nvSpPr>
          <p:cNvPr id="3" name="Rectangle 2"/>
          <p:cNvSpPr/>
          <p:nvPr/>
        </p:nvSpPr>
        <p:spPr>
          <a:xfrm>
            <a:off x="7396680" y="2565569"/>
            <a:ext cx="4873783" cy="1858457"/>
          </a:xfrm>
          <a:prstGeom prst="rect">
            <a:avLst/>
          </a:prstGeom>
        </p:spPr>
        <p:txBody>
          <a:bodyPr wrap="square">
            <a:spAutoFit/>
          </a:bodyPr>
          <a:lstStyle/>
          <a:p>
            <a:pPr>
              <a:lnSpc>
                <a:spcPct val="115000"/>
              </a:lnSpc>
              <a:spcAft>
                <a:spcPts val="1000"/>
              </a:spcAft>
            </a:pPr>
            <a:r>
              <a:rPr lang="en-US" dirty="0" smtClean="0"/>
              <a:t>The Pseudo R- Squared value of this model is 0.277.</a:t>
            </a:r>
          </a:p>
          <a:p>
            <a:pPr>
              <a:lnSpc>
                <a:spcPct val="115000"/>
              </a:lnSpc>
              <a:spcAft>
                <a:spcPts val="1000"/>
              </a:spcAft>
            </a:pPr>
            <a:endParaRPr lang="en-US" dirty="0" smtClean="0"/>
          </a:p>
          <a:p>
            <a:pPr lvl="0"/>
            <a:r>
              <a:rPr lang="en-US" dirty="0" smtClean="0"/>
              <a:t>Dropping variable “DSL” as it is insignificant in the next model as its p-value is greater than 0.05.</a:t>
            </a:r>
            <a:endParaRPr lang="en-IN" dirty="0"/>
          </a:p>
        </p:txBody>
      </p:sp>
    </p:spTree>
    <p:extLst>
      <p:ext uri="{BB962C8B-B14F-4D97-AF65-F5344CB8AC3E}">
        <p14:creationId xmlns:p14="http://schemas.microsoft.com/office/powerpoint/2010/main" val="4146805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291" y="1328785"/>
            <a:ext cx="7068871" cy="5216018"/>
          </a:xfrm>
          <a:prstGeom prst="rect">
            <a:avLst/>
          </a:prstGeom>
        </p:spPr>
      </p:pic>
      <p:sp>
        <p:nvSpPr>
          <p:cNvPr id="3" name="TextBox 2"/>
          <p:cNvSpPr txBox="1"/>
          <p:nvPr/>
        </p:nvSpPr>
        <p:spPr>
          <a:xfrm>
            <a:off x="534154" y="832919"/>
            <a:ext cx="6572816" cy="369332"/>
          </a:xfrm>
          <a:prstGeom prst="rect">
            <a:avLst/>
          </a:prstGeom>
          <a:noFill/>
        </p:spPr>
        <p:txBody>
          <a:bodyPr wrap="square" rtlCol="0">
            <a:spAutoFit/>
          </a:bodyPr>
          <a:lstStyle/>
          <a:p>
            <a:r>
              <a:rPr lang="en-US" dirty="0" smtClean="0"/>
              <a:t>Model 5(Logistic regression)</a:t>
            </a:r>
            <a:endParaRPr lang="en-US" dirty="0"/>
          </a:p>
        </p:txBody>
      </p:sp>
      <p:sp>
        <p:nvSpPr>
          <p:cNvPr id="4" name="Rectangle 3"/>
          <p:cNvSpPr/>
          <p:nvPr/>
        </p:nvSpPr>
        <p:spPr>
          <a:xfrm>
            <a:off x="7580768" y="2786571"/>
            <a:ext cx="4611232" cy="1813317"/>
          </a:xfrm>
          <a:prstGeom prst="rect">
            <a:avLst/>
          </a:prstGeom>
        </p:spPr>
        <p:txBody>
          <a:bodyPr wrap="square">
            <a:spAutoFit/>
          </a:bodyPr>
          <a:lstStyle/>
          <a:p>
            <a:pPr>
              <a:lnSpc>
                <a:spcPct val="115000"/>
              </a:lnSpc>
              <a:spcAft>
                <a:spcPts val="1000"/>
              </a:spcAft>
            </a:pPr>
            <a:r>
              <a:rPr lang="en-US" dirty="0" smtClean="0"/>
              <a:t>The Pseudo R- Squared value of this model is 0.2765.</a:t>
            </a:r>
          </a:p>
          <a:p>
            <a:pPr>
              <a:lnSpc>
                <a:spcPct val="115000"/>
              </a:lnSpc>
              <a:spcAft>
                <a:spcPts val="1000"/>
              </a:spcAft>
            </a:pPr>
            <a:r>
              <a:rPr lang="en-US" dirty="0" smtClean="0"/>
              <a:t> Dropping variable “Fiber optic”  as it is insignificant in terms of p-value (greater than 0.05)</a:t>
            </a:r>
            <a:endParaRPr lang="en-IN" dirty="0"/>
          </a:p>
        </p:txBody>
      </p:sp>
    </p:spTree>
    <p:extLst>
      <p:ext uri="{BB962C8B-B14F-4D97-AF65-F5344CB8AC3E}">
        <p14:creationId xmlns:p14="http://schemas.microsoft.com/office/powerpoint/2010/main" val="233692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480" y="862247"/>
            <a:ext cx="5712738" cy="3483415"/>
          </a:xfrm>
          <a:prstGeom prst="rect">
            <a:avLst/>
          </a:prstGeom>
        </p:spPr>
      </p:pic>
      <p:sp>
        <p:nvSpPr>
          <p:cNvPr id="3" name="Rectangle 2"/>
          <p:cNvSpPr/>
          <p:nvPr/>
        </p:nvSpPr>
        <p:spPr>
          <a:xfrm>
            <a:off x="322907" y="4552754"/>
            <a:ext cx="6096000" cy="1623008"/>
          </a:xfrm>
          <a:prstGeom prst="rect">
            <a:avLst/>
          </a:prstGeom>
        </p:spPr>
        <p:txBody>
          <a:bodyPr>
            <a:spAutoFit/>
          </a:bodyPr>
          <a:lstStyle/>
          <a:p>
            <a:pPr>
              <a:lnSpc>
                <a:spcPct val="115000"/>
              </a:lnSpc>
              <a:spcAft>
                <a:spcPts val="1000"/>
              </a:spcAft>
            </a:pPr>
            <a:r>
              <a:rPr lang="en-US" dirty="0" smtClean="0"/>
              <a:t>The Pseudo R- Squared value of this model is 0.2758.</a:t>
            </a:r>
          </a:p>
          <a:p>
            <a:pPr>
              <a:lnSpc>
                <a:spcPct val="115000"/>
              </a:lnSpc>
              <a:spcAft>
                <a:spcPts val="1000"/>
              </a:spcAft>
            </a:pPr>
            <a:r>
              <a:rPr lang="en-IN" b="1" dirty="0" smtClean="0"/>
              <a:t>McFadden's</a:t>
            </a:r>
            <a:r>
              <a:rPr lang="en-IN" dirty="0" smtClean="0"/>
              <a:t> pseudo </a:t>
            </a:r>
            <a:r>
              <a:rPr lang="en-IN" b="1" dirty="0" smtClean="0"/>
              <a:t>R</a:t>
            </a:r>
            <a:r>
              <a:rPr lang="en-IN" dirty="0" smtClean="0"/>
              <a:t>2 ranging from 0.2 to 0.4 indicates very </a:t>
            </a:r>
            <a:r>
              <a:rPr lang="en-IN" b="1" dirty="0" smtClean="0"/>
              <a:t>good</a:t>
            </a:r>
            <a:r>
              <a:rPr lang="en-IN" dirty="0" smtClean="0"/>
              <a:t> model fit. </a:t>
            </a:r>
            <a:endParaRPr lang="en-US" dirty="0" smtClean="0"/>
          </a:p>
          <a:p>
            <a:pPr>
              <a:lnSpc>
                <a:spcPct val="115000"/>
              </a:lnSpc>
              <a:spcAft>
                <a:spcPts val="1000"/>
              </a:spcAft>
            </a:pPr>
            <a:r>
              <a:rPr lang="en-US" dirty="0" smtClean="0"/>
              <a:t>Here all the features are significant</a:t>
            </a:r>
          </a:p>
        </p:txBody>
      </p:sp>
      <p:pic>
        <p:nvPicPr>
          <p:cNvPr id="4" name="Picture 3"/>
          <p:cNvPicPr>
            <a:picLocks noChangeAspect="1"/>
          </p:cNvPicPr>
          <p:nvPr/>
        </p:nvPicPr>
        <p:blipFill>
          <a:blip r:embed="rId3"/>
          <a:stretch>
            <a:fillRect/>
          </a:stretch>
        </p:blipFill>
        <p:spPr>
          <a:xfrm>
            <a:off x="6997196" y="1088112"/>
            <a:ext cx="4191000" cy="3464642"/>
          </a:xfrm>
          <a:prstGeom prst="rect">
            <a:avLst/>
          </a:prstGeom>
        </p:spPr>
      </p:pic>
      <p:sp>
        <p:nvSpPr>
          <p:cNvPr id="5" name="Rectangle 4"/>
          <p:cNvSpPr/>
          <p:nvPr/>
        </p:nvSpPr>
        <p:spPr>
          <a:xfrm>
            <a:off x="7067738" y="4796060"/>
            <a:ext cx="4403002" cy="646331"/>
          </a:xfrm>
          <a:prstGeom prst="rect">
            <a:avLst/>
          </a:prstGeom>
        </p:spPr>
        <p:txBody>
          <a:bodyPr wrap="square">
            <a:spAutoFit/>
          </a:bodyPr>
          <a:lstStyle/>
          <a:p>
            <a:r>
              <a:rPr lang="en-US" dirty="0" smtClean="0"/>
              <a:t>Here all the </a:t>
            </a:r>
            <a:r>
              <a:rPr lang="en-US" dirty="0" err="1" smtClean="0"/>
              <a:t>vif</a:t>
            </a:r>
            <a:r>
              <a:rPr lang="en-US" dirty="0" smtClean="0"/>
              <a:t> values are less than 5 so this is the final model</a:t>
            </a:r>
            <a:endParaRPr lang="en-IN" dirty="0"/>
          </a:p>
        </p:txBody>
      </p:sp>
    </p:spTree>
    <p:extLst>
      <p:ext uri="{BB962C8B-B14F-4D97-AF65-F5344CB8AC3E}">
        <p14:creationId xmlns:p14="http://schemas.microsoft.com/office/powerpoint/2010/main" val="4081566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764" y="778598"/>
            <a:ext cx="10384325" cy="400110"/>
          </a:xfrm>
          <a:prstGeom prst="rect">
            <a:avLst/>
          </a:prstGeom>
          <a:noFill/>
        </p:spPr>
        <p:txBody>
          <a:bodyPr wrap="square" rtlCol="0">
            <a:spAutoFit/>
          </a:bodyPr>
          <a:lstStyle/>
          <a:p>
            <a:r>
              <a:rPr lang="en-IN" sz="2000" b="1" u="sng" dirty="0" smtClean="0">
                <a:latin typeface="Times New Roman" panose="02020603050405020304" pitchFamily="18" charset="0"/>
                <a:cs typeface="Times New Roman" panose="02020603050405020304" pitchFamily="18" charset="0"/>
              </a:rPr>
              <a:t>Confusion Matrix and ROC curve of final logistic regression model </a:t>
            </a:r>
            <a:r>
              <a:rPr lang="en-IN" dirty="0" smtClean="0"/>
              <a:t>:</a:t>
            </a:r>
            <a:endParaRPr lang="en-US" dirty="0"/>
          </a:p>
        </p:txBody>
      </p:sp>
      <p:pic>
        <p:nvPicPr>
          <p:cNvPr id="3" name="Picture 2"/>
          <p:cNvPicPr>
            <a:picLocks noChangeAspect="1"/>
          </p:cNvPicPr>
          <p:nvPr/>
        </p:nvPicPr>
        <p:blipFill>
          <a:blip r:embed="rId2"/>
          <a:stretch>
            <a:fillRect/>
          </a:stretch>
        </p:blipFill>
        <p:spPr>
          <a:xfrm>
            <a:off x="516048" y="1595315"/>
            <a:ext cx="3105339" cy="3076274"/>
          </a:xfrm>
          <a:prstGeom prst="rect">
            <a:avLst/>
          </a:prstGeom>
        </p:spPr>
      </p:pic>
      <p:pic>
        <p:nvPicPr>
          <p:cNvPr id="4" name="Picture 3"/>
          <p:cNvPicPr>
            <a:picLocks noChangeAspect="1"/>
          </p:cNvPicPr>
          <p:nvPr/>
        </p:nvPicPr>
        <p:blipFill>
          <a:blip r:embed="rId3"/>
          <a:stretch>
            <a:fillRect/>
          </a:stretch>
        </p:blipFill>
        <p:spPr>
          <a:xfrm>
            <a:off x="4263728" y="1595314"/>
            <a:ext cx="3286029" cy="3286029"/>
          </a:xfrm>
          <a:prstGeom prst="rect">
            <a:avLst/>
          </a:prstGeom>
        </p:spPr>
      </p:pic>
      <p:pic>
        <p:nvPicPr>
          <p:cNvPr id="5" name="Picture 4"/>
          <p:cNvPicPr>
            <a:picLocks noChangeAspect="1"/>
          </p:cNvPicPr>
          <p:nvPr/>
        </p:nvPicPr>
        <p:blipFill>
          <a:blip r:embed="rId4"/>
          <a:stretch>
            <a:fillRect/>
          </a:stretch>
        </p:blipFill>
        <p:spPr>
          <a:xfrm>
            <a:off x="8389542" y="1595314"/>
            <a:ext cx="3237257" cy="3286029"/>
          </a:xfrm>
          <a:prstGeom prst="rect">
            <a:avLst/>
          </a:prstGeom>
        </p:spPr>
      </p:pic>
      <p:sp>
        <p:nvSpPr>
          <p:cNvPr id="6" name="Rectangle 5"/>
          <p:cNvSpPr/>
          <p:nvPr/>
        </p:nvSpPr>
        <p:spPr>
          <a:xfrm>
            <a:off x="75446" y="4808609"/>
            <a:ext cx="4804372" cy="2123658"/>
          </a:xfrm>
          <a:prstGeom prst="rect">
            <a:avLst/>
          </a:prstGeom>
        </p:spPr>
        <p:txBody>
          <a:bodyPr wrap="square">
            <a:spAutoFit/>
          </a:bodyPr>
          <a:lstStyle/>
          <a:p>
            <a:r>
              <a:rPr lang="en-US" sz="2000" b="1" i="0" u="none" strike="noStrike" baseline="0" dirty="0" smtClean="0">
                <a:solidFill>
                  <a:srgbClr val="000000"/>
                </a:solidFill>
                <a:latin typeface="Times New Roman" panose="02020603050405020304" pitchFamily="18" charset="0"/>
              </a:rPr>
              <a:t>Observations: </a:t>
            </a:r>
            <a:endParaRPr lang="en-US" sz="2000" b="0" i="0" u="none" strike="noStrike" baseline="0" dirty="0" smtClean="0">
              <a:solidFill>
                <a:srgbClr val="000000"/>
              </a:solidFill>
              <a:latin typeface="Times New Roman" panose="02020603050405020304" pitchFamily="18" charset="0"/>
            </a:endParaRPr>
          </a:p>
          <a:p>
            <a:r>
              <a:rPr lang="en-IN" sz="1600" dirty="0" smtClean="0"/>
              <a:t>Accuracy of the model : 0.8058429701765064</a:t>
            </a:r>
          </a:p>
          <a:p>
            <a:r>
              <a:rPr lang="en-IN" sz="1600" dirty="0" smtClean="0"/>
              <a:t>Sensitivity (True Positive Rate) TP / TP + FN : 0.668610301</a:t>
            </a:r>
          </a:p>
          <a:p>
            <a:r>
              <a:rPr lang="en-IN" sz="1600" dirty="0" smtClean="0"/>
              <a:t>True negative rate TN / (TN + FP) : 0.842051282 </a:t>
            </a:r>
          </a:p>
          <a:p>
            <a:r>
              <a:rPr lang="en-IN" sz="1600" dirty="0" smtClean="0"/>
              <a:t>False positive rate FP / (TN + FP) : 0.157948718</a:t>
            </a:r>
          </a:p>
          <a:p>
            <a:r>
              <a:rPr lang="en-IN" sz="1600" dirty="0" smtClean="0"/>
              <a:t>False negative rate : 0.331389698</a:t>
            </a:r>
          </a:p>
          <a:p>
            <a:pPr marL="342900" indent="-342900">
              <a:buAutoNum type="arabicParenR"/>
            </a:pPr>
            <a:endParaRPr lang="en-US" sz="1600" b="0" i="0" u="none" strike="noStrike" baseline="0" dirty="0" smtClean="0">
              <a:solidFill>
                <a:srgbClr val="000000"/>
              </a:solidFill>
              <a:latin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016456717"/>
              </p:ext>
            </p:extLst>
          </p:nvPr>
        </p:nvGraphicFramePr>
        <p:xfrm>
          <a:off x="5194792" y="5034242"/>
          <a:ext cx="1635108" cy="370840"/>
        </p:xfrm>
        <a:graphic>
          <a:graphicData uri="http://schemas.openxmlformats.org/drawingml/2006/table">
            <a:tbl>
              <a:tblPr firstRow="1" bandRow="1"/>
              <a:tblGrid>
                <a:gridCol w="1635108">
                  <a:extLst>
                    <a:ext uri="{9D8B030D-6E8A-4147-A177-3AD203B41FA5}">
                      <a16:colId xmlns="" xmlns:a16="http://schemas.microsoft.com/office/drawing/2014/main" val="20000"/>
                    </a:ext>
                  </a:extLst>
                </a:gridCol>
              </a:tblGrid>
              <a:tr h="370840">
                <a:tc>
                  <a:txBody>
                    <a:bodyPr/>
                    <a:lstStyle>
                      <a:lvl1pPr marL="0" algn="l" defTabSz="457200" rtl="0" eaLnBrk="1" latinLnBrk="0" hangingPunct="1">
                        <a:defRPr sz="1800" b="1" kern="1200">
                          <a:solidFill>
                            <a:schemeClr val="lt1"/>
                          </a:solidFill>
                          <a:latin typeface="Century Gothic" panose="020B0502020202020204"/>
                          <a:ea typeface=""/>
                          <a:cs typeface=""/>
                        </a:defRPr>
                      </a:lvl1pPr>
                      <a:lvl2pPr marL="457200" algn="l" defTabSz="457200" rtl="0" eaLnBrk="1" latinLnBrk="0" hangingPunct="1">
                        <a:defRPr sz="1800" b="1" kern="1200">
                          <a:solidFill>
                            <a:schemeClr val="lt1"/>
                          </a:solidFill>
                          <a:latin typeface="Century Gothic" panose="020B0502020202020204"/>
                          <a:ea typeface=""/>
                          <a:cs typeface=""/>
                        </a:defRPr>
                      </a:lvl2pPr>
                      <a:lvl3pPr marL="914400" algn="l" defTabSz="457200" rtl="0" eaLnBrk="1" latinLnBrk="0" hangingPunct="1">
                        <a:defRPr sz="1800" b="1" kern="1200">
                          <a:solidFill>
                            <a:schemeClr val="lt1"/>
                          </a:solidFill>
                          <a:latin typeface="Century Gothic" panose="020B0502020202020204"/>
                          <a:ea typeface=""/>
                          <a:cs typeface=""/>
                        </a:defRPr>
                      </a:lvl3pPr>
                      <a:lvl4pPr marL="1371600" algn="l" defTabSz="457200" rtl="0" eaLnBrk="1" latinLnBrk="0" hangingPunct="1">
                        <a:defRPr sz="1800" b="1" kern="1200">
                          <a:solidFill>
                            <a:schemeClr val="lt1"/>
                          </a:solidFill>
                          <a:latin typeface="Century Gothic" panose="020B0502020202020204"/>
                          <a:ea typeface=""/>
                          <a:cs typeface=""/>
                        </a:defRPr>
                      </a:lvl4pPr>
                      <a:lvl5pPr marL="1828800" algn="l" defTabSz="457200" rtl="0" eaLnBrk="1" latinLnBrk="0" hangingPunct="1">
                        <a:defRPr sz="1800" b="1" kern="1200">
                          <a:solidFill>
                            <a:schemeClr val="lt1"/>
                          </a:solidFill>
                          <a:latin typeface="Century Gothic" panose="020B0502020202020204"/>
                          <a:ea typeface=""/>
                          <a:cs typeface=""/>
                        </a:defRPr>
                      </a:lvl5pPr>
                      <a:lvl6pPr marL="2286000" algn="l" defTabSz="457200" rtl="0" eaLnBrk="1" latinLnBrk="0" hangingPunct="1">
                        <a:defRPr sz="1800" b="1" kern="1200">
                          <a:solidFill>
                            <a:schemeClr val="lt1"/>
                          </a:solidFill>
                          <a:latin typeface="Century Gothic" panose="020B0502020202020204"/>
                          <a:ea typeface=""/>
                          <a:cs typeface=""/>
                        </a:defRPr>
                      </a:lvl6pPr>
                      <a:lvl7pPr marL="2743200" algn="l" defTabSz="457200" rtl="0" eaLnBrk="1" latinLnBrk="0" hangingPunct="1">
                        <a:defRPr sz="1800" b="1" kern="1200">
                          <a:solidFill>
                            <a:schemeClr val="lt1"/>
                          </a:solidFill>
                          <a:latin typeface="Century Gothic" panose="020B0502020202020204"/>
                          <a:ea typeface=""/>
                          <a:cs typeface=""/>
                        </a:defRPr>
                      </a:lvl7pPr>
                      <a:lvl8pPr marL="3200400" algn="l" defTabSz="457200" rtl="0" eaLnBrk="1" latinLnBrk="0" hangingPunct="1">
                        <a:defRPr sz="1800" b="1" kern="1200">
                          <a:solidFill>
                            <a:schemeClr val="lt1"/>
                          </a:solidFill>
                          <a:latin typeface="Century Gothic" panose="020B0502020202020204"/>
                          <a:ea typeface=""/>
                          <a:cs typeface=""/>
                        </a:defRPr>
                      </a:lvl8pPr>
                      <a:lvl9pPr marL="3657600" algn="l" defTabSz="457200" rtl="0" eaLnBrk="1" latinLnBrk="0" hangingPunct="1">
                        <a:defRPr sz="1800" b="1" kern="1200">
                          <a:solidFill>
                            <a:schemeClr val="lt1"/>
                          </a:solidFill>
                          <a:latin typeface="Century Gothic" panose="020B0502020202020204"/>
                          <a:ea typeface=""/>
                          <a:cs typeface=""/>
                        </a:defRPr>
                      </a:lvl9pPr>
                    </a:lstStyle>
                    <a:p>
                      <a:r>
                        <a:rPr lang="en-IN" dirty="0" err="1"/>
                        <a:t>Probit</a:t>
                      </a:r>
                      <a:r>
                        <a:rPr lang="en-IN" dirty="0"/>
                        <a:t> Model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B01513"/>
                    </a:solidFill>
                  </a:tcPr>
                </a:tc>
                <a:extLst>
                  <a:ext uri="{0D108BD9-81ED-4DB2-BD59-A6C34878D82A}">
                    <a16:rowId xmlns=""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97396281"/>
              </p:ext>
            </p:extLst>
          </p:nvPr>
        </p:nvGraphicFramePr>
        <p:xfrm>
          <a:off x="9417372" y="4997512"/>
          <a:ext cx="1492232" cy="365899"/>
        </p:xfrm>
        <a:graphic>
          <a:graphicData uri="http://schemas.openxmlformats.org/drawingml/2006/table">
            <a:tbl>
              <a:tblPr firstRow="1" bandRow="1"/>
              <a:tblGrid>
                <a:gridCol w="1492232">
                  <a:extLst>
                    <a:ext uri="{9D8B030D-6E8A-4147-A177-3AD203B41FA5}">
                      <a16:colId xmlns="" xmlns:a16="http://schemas.microsoft.com/office/drawing/2014/main" val="20000"/>
                    </a:ext>
                  </a:extLst>
                </a:gridCol>
              </a:tblGrid>
              <a:tr h="365899">
                <a:tc>
                  <a:txBody>
                    <a:bodyPr/>
                    <a:lstStyle>
                      <a:lvl1pPr marL="0" algn="l" defTabSz="457200" rtl="0" eaLnBrk="1" latinLnBrk="0" hangingPunct="1">
                        <a:defRPr sz="1800" b="1" kern="1200">
                          <a:solidFill>
                            <a:schemeClr val="lt1"/>
                          </a:solidFill>
                          <a:latin typeface="Century Gothic" panose="020B0502020202020204"/>
                          <a:ea typeface=""/>
                          <a:cs typeface=""/>
                        </a:defRPr>
                      </a:lvl1pPr>
                      <a:lvl2pPr marL="457200" algn="l" defTabSz="457200" rtl="0" eaLnBrk="1" latinLnBrk="0" hangingPunct="1">
                        <a:defRPr sz="1800" b="1" kern="1200">
                          <a:solidFill>
                            <a:schemeClr val="lt1"/>
                          </a:solidFill>
                          <a:latin typeface="Century Gothic" panose="020B0502020202020204"/>
                          <a:ea typeface=""/>
                          <a:cs typeface=""/>
                        </a:defRPr>
                      </a:lvl2pPr>
                      <a:lvl3pPr marL="914400" algn="l" defTabSz="457200" rtl="0" eaLnBrk="1" latinLnBrk="0" hangingPunct="1">
                        <a:defRPr sz="1800" b="1" kern="1200">
                          <a:solidFill>
                            <a:schemeClr val="lt1"/>
                          </a:solidFill>
                          <a:latin typeface="Century Gothic" panose="020B0502020202020204"/>
                          <a:ea typeface=""/>
                          <a:cs typeface=""/>
                        </a:defRPr>
                      </a:lvl3pPr>
                      <a:lvl4pPr marL="1371600" algn="l" defTabSz="457200" rtl="0" eaLnBrk="1" latinLnBrk="0" hangingPunct="1">
                        <a:defRPr sz="1800" b="1" kern="1200">
                          <a:solidFill>
                            <a:schemeClr val="lt1"/>
                          </a:solidFill>
                          <a:latin typeface="Century Gothic" panose="020B0502020202020204"/>
                          <a:ea typeface=""/>
                          <a:cs typeface=""/>
                        </a:defRPr>
                      </a:lvl4pPr>
                      <a:lvl5pPr marL="1828800" algn="l" defTabSz="457200" rtl="0" eaLnBrk="1" latinLnBrk="0" hangingPunct="1">
                        <a:defRPr sz="1800" b="1" kern="1200">
                          <a:solidFill>
                            <a:schemeClr val="lt1"/>
                          </a:solidFill>
                          <a:latin typeface="Century Gothic" panose="020B0502020202020204"/>
                          <a:ea typeface=""/>
                          <a:cs typeface=""/>
                        </a:defRPr>
                      </a:lvl5pPr>
                      <a:lvl6pPr marL="2286000" algn="l" defTabSz="457200" rtl="0" eaLnBrk="1" latinLnBrk="0" hangingPunct="1">
                        <a:defRPr sz="1800" b="1" kern="1200">
                          <a:solidFill>
                            <a:schemeClr val="lt1"/>
                          </a:solidFill>
                          <a:latin typeface="Century Gothic" panose="020B0502020202020204"/>
                          <a:ea typeface=""/>
                          <a:cs typeface=""/>
                        </a:defRPr>
                      </a:lvl6pPr>
                      <a:lvl7pPr marL="2743200" algn="l" defTabSz="457200" rtl="0" eaLnBrk="1" latinLnBrk="0" hangingPunct="1">
                        <a:defRPr sz="1800" b="1" kern="1200">
                          <a:solidFill>
                            <a:schemeClr val="lt1"/>
                          </a:solidFill>
                          <a:latin typeface="Century Gothic" panose="020B0502020202020204"/>
                          <a:ea typeface=""/>
                          <a:cs typeface=""/>
                        </a:defRPr>
                      </a:lvl7pPr>
                      <a:lvl8pPr marL="3200400" algn="l" defTabSz="457200" rtl="0" eaLnBrk="1" latinLnBrk="0" hangingPunct="1">
                        <a:defRPr sz="1800" b="1" kern="1200">
                          <a:solidFill>
                            <a:schemeClr val="lt1"/>
                          </a:solidFill>
                          <a:latin typeface="Century Gothic" panose="020B0502020202020204"/>
                          <a:ea typeface=""/>
                          <a:cs typeface=""/>
                        </a:defRPr>
                      </a:lvl8pPr>
                      <a:lvl9pPr marL="3657600" algn="l" defTabSz="457200" rtl="0" eaLnBrk="1" latinLnBrk="0" hangingPunct="1">
                        <a:defRPr sz="1800" b="1" kern="1200">
                          <a:solidFill>
                            <a:schemeClr val="lt1"/>
                          </a:solidFill>
                          <a:latin typeface="Century Gothic" panose="020B0502020202020204"/>
                          <a:ea typeface=""/>
                          <a:cs typeface=""/>
                        </a:defRPr>
                      </a:lvl9pPr>
                    </a:lstStyle>
                    <a:p>
                      <a:r>
                        <a:rPr lang="en-IN" dirty="0" err="1"/>
                        <a:t>Logit</a:t>
                      </a:r>
                      <a:r>
                        <a:rPr lang="en-IN" dirty="0"/>
                        <a:t> Model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B01513"/>
                    </a:solid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3837348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016" y="814812"/>
            <a:ext cx="10465806" cy="369332"/>
          </a:xfrm>
          <a:prstGeom prst="rect">
            <a:avLst/>
          </a:prstGeom>
          <a:noFill/>
        </p:spPr>
        <p:txBody>
          <a:bodyPr wrap="square" rtlCol="0">
            <a:spAutoFit/>
          </a:bodyPr>
          <a:lstStyle/>
          <a:p>
            <a:r>
              <a:rPr lang="en-IN" b="1" u="sng" dirty="0" smtClean="0">
                <a:latin typeface="Times New Roman" panose="02020603050405020304" pitchFamily="18" charset="0"/>
                <a:cs typeface="Times New Roman" panose="02020603050405020304" pitchFamily="18" charset="0"/>
              </a:rPr>
              <a:t>Prediction on test dataset:</a:t>
            </a:r>
            <a:endParaRPr lang="en-US"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72016" y="1277814"/>
            <a:ext cx="4456562" cy="550986"/>
          </a:xfrm>
          <a:prstGeom prst="rect">
            <a:avLst/>
          </a:prstGeom>
        </p:spPr>
      </p:pic>
      <p:pic>
        <p:nvPicPr>
          <p:cNvPr id="4" name="Picture 3"/>
          <p:cNvPicPr>
            <a:picLocks noChangeAspect="1"/>
          </p:cNvPicPr>
          <p:nvPr/>
        </p:nvPicPr>
        <p:blipFill>
          <a:blip r:embed="rId3"/>
          <a:stretch>
            <a:fillRect/>
          </a:stretch>
        </p:blipFill>
        <p:spPr>
          <a:xfrm>
            <a:off x="602195" y="1761708"/>
            <a:ext cx="3436594" cy="2769177"/>
          </a:xfrm>
          <a:prstGeom prst="rect">
            <a:avLst/>
          </a:prstGeom>
        </p:spPr>
      </p:pic>
      <p:pic>
        <p:nvPicPr>
          <p:cNvPr id="5" name="Picture 4"/>
          <p:cNvPicPr>
            <a:picLocks noChangeAspect="1"/>
          </p:cNvPicPr>
          <p:nvPr/>
        </p:nvPicPr>
        <p:blipFill>
          <a:blip r:embed="rId4"/>
          <a:stretch>
            <a:fillRect/>
          </a:stretch>
        </p:blipFill>
        <p:spPr>
          <a:xfrm>
            <a:off x="6885593" y="1277814"/>
            <a:ext cx="3237257" cy="2932430"/>
          </a:xfrm>
          <a:prstGeom prst="rect">
            <a:avLst/>
          </a:prstGeom>
        </p:spPr>
      </p:pic>
      <p:sp>
        <p:nvSpPr>
          <p:cNvPr id="6" name="Rectangle 5"/>
          <p:cNvSpPr/>
          <p:nvPr/>
        </p:nvSpPr>
        <p:spPr>
          <a:xfrm>
            <a:off x="637465" y="4604247"/>
            <a:ext cx="6096000" cy="1477328"/>
          </a:xfrm>
          <a:prstGeom prst="rect">
            <a:avLst/>
          </a:prstGeom>
        </p:spPr>
        <p:txBody>
          <a:bodyPr>
            <a:spAutoFit/>
          </a:bodyPr>
          <a:lstStyle/>
          <a:p>
            <a:r>
              <a:rPr lang="en-US" dirty="0" smtClean="0"/>
              <a:t>Test Sensitivity : 0.62806236 </a:t>
            </a:r>
          </a:p>
          <a:p>
            <a:r>
              <a:rPr lang="en-US" dirty="0" smtClean="0"/>
              <a:t>Test Specificity : 0.829927884</a:t>
            </a:r>
          </a:p>
          <a:p>
            <a:r>
              <a:rPr lang="en-US" dirty="0" smtClean="0"/>
              <a:t>FPR : 0.170072115</a:t>
            </a:r>
          </a:p>
          <a:p>
            <a:r>
              <a:rPr lang="en-US" dirty="0" smtClean="0"/>
              <a:t>FNR : 0.371937639</a:t>
            </a:r>
          </a:p>
          <a:p>
            <a:r>
              <a:rPr lang="en-US" dirty="0" smtClean="0"/>
              <a:t> </a:t>
            </a:r>
            <a:endParaRPr lang="en-US" dirty="0"/>
          </a:p>
        </p:txBody>
      </p:sp>
      <p:sp>
        <p:nvSpPr>
          <p:cNvPr id="7" name="Rectangle 6"/>
          <p:cNvSpPr/>
          <p:nvPr/>
        </p:nvSpPr>
        <p:spPr>
          <a:xfrm>
            <a:off x="637465" y="5657671"/>
            <a:ext cx="6096000" cy="1200329"/>
          </a:xfrm>
          <a:prstGeom prst="rect">
            <a:avLst/>
          </a:prstGeom>
        </p:spPr>
        <p:txBody>
          <a:bodyPr>
            <a:spAutoFit/>
          </a:bodyPr>
          <a:lstStyle/>
          <a:p>
            <a:r>
              <a:rPr lang="en-US" dirty="0" smtClean="0"/>
              <a:t>precision  = 0.63  </a:t>
            </a:r>
          </a:p>
          <a:p>
            <a:r>
              <a:rPr lang="en-US" dirty="0" smtClean="0"/>
              <a:t>recall  = 0.50</a:t>
            </a:r>
          </a:p>
          <a:p>
            <a:r>
              <a:rPr lang="en-US" dirty="0" smtClean="0"/>
              <a:t>f1-score  = 0.56</a:t>
            </a:r>
          </a:p>
          <a:p>
            <a:r>
              <a:rPr lang="en-US" dirty="0" smtClean="0"/>
              <a:t>accuracy  =  0.79</a:t>
            </a:r>
            <a:endParaRPr lang="en-US" dirty="0"/>
          </a:p>
        </p:txBody>
      </p:sp>
      <p:sp>
        <p:nvSpPr>
          <p:cNvPr id="8" name="Rectangle 7"/>
          <p:cNvSpPr/>
          <p:nvPr/>
        </p:nvSpPr>
        <p:spPr>
          <a:xfrm>
            <a:off x="5456221" y="4210244"/>
            <a:ext cx="6096000" cy="2585323"/>
          </a:xfrm>
          <a:prstGeom prst="rect">
            <a:avLst/>
          </a:prstGeom>
        </p:spPr>
        <p:txBody>
          <a:bodyPr>
            <a:spAutoFit/>
          </a:bodyPr>
          <a:lstStyle/>
          <a:p>
            <a:r>
              <a:rPr lang="en-IN" dirty="0" smtClean="0"/>
              <a:t>Receiver Operating Characteristics Curve traces the percentage of true positives accurately</a:t>
            </a:r>
          </a:p>
          <a:p>
            <a:r>
              <a:rPr lang="en-IN" dirty="0" smtClean="0"/>
              <a:t>predicted by a given  model as the prediction probability </a:t>
            </a:r>
            <a:r>
              <a:rPr lang="en-IN" dirty="0" err="1" smtClean="0"/>
              <a:t>cutoff</a:t>
            </a:r>
            <a:r>
              <a:rPr lang="en-IN" dirty="0" smtClean="0"/>
              <a:t> is lowered from 1 to 0. For a good model, as the </a:t>
            </a:r>
            <a:r>
              <a:rPr lang="en-IN" dirty="0" err="1" smtClean="0"/>
              <a:t>cutoff</a:t>
            </a:r>
            <a:r>
              <a:rPr lang="en-IN" dirty="0" smtClean="0"/>
              <a:t> is lowered, it should mark more of actual 1’s as positives and lesser of actual 0’s as 1’s. So for a good model, the curve should rise steeply, indicating that the Y-Axis) increases faster than the X-Axis as the </a:t>
            </a:r>
            <a:r>
              <a:rPr lang="en-IN" dirty="0" err="1" smtClean="0"/>
              <a:t>cutoff</a:t>
            </a:r>
            <a:r>
              <a:rPr lang="en-IN" dirty="0" smtClean="0"/>
              <a:t> score decreases. Greater the area under the ROC curve, better the predictive ability of the model.</a:t>
            </a:r>
            <a:endParaRPr lang="en-IN" dirty="0"/>
          </a:p>
        </p:txBody>
      </p:sp>
    </p:spTree>
    <p:extLst>
      <p:ext uri="{BB962C8B-B14F-4D97-AF65-F5344CB8AC3E}">
        <p14:creationId xmlns:p14="http://schemas.microsoft.com/office/powerpoint/2010/main" val="353267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658" y="624690"/>
            <a:ext cx="8510258" cy="800219"/>
          </a:xfrm>
          <a:prstGeom prst="rect">
            <a:avLst/>
          </a:prstGeom>
          <a:noFill/>
        </p:spPr>
        <p:txBody>
          <a:bodyPr wrap="square" rtlCol="0">
            <a:spAutoFit/>
          </a:bodyPr>
          <a:lstStyle/>
          <a:p>
            <a:r>
              <a:rPr lang="en-US" sz="2800" b="1" u="sng" dirty="0" smtClean="0">
                <a:latin typeface="Times New Roman" panose="02020603050405020304" pitchFamily="18" charset="0"/>
                <a:cs typeface="Times New Roman" panose="02020603050405020304" pitchFamily="18" charset="0"/>
              </a:rPr>
              <a:t>Conclusions:</a:t>
            </a:r>
          </a:p>
          <a:p>
            <a:r>
              <a:rPr lang="en-US" dirty="0" smtClean="0">
                <a:latin typeface="Times New Roman" panose="02020603050405020304" pitchFamily="18" charset="0"/>
                <a:cs typeface="Times New Roman" panose="02020603050405020304" pitchFamily="18" charset="0"/>
              </a:rPr>
              <a:t>Final </a:t>
            </a:r>
            <a:r>
              <a:rPr lang="en-US" dirty="0">
                <a:latin typeface="Times New Roman" panose="02020603050405020304" pitchFamily="18" charset="0"/>
                <a:cs typeface="Times New Roman" panose="02020603050405020304" pitchFamily="18" charset="0"/>
              </a:rPr>
              <a:t>Model from Logistic regression: </a:t>
            </a:r>
            <a:endParaRPr lang="en-US" b="1" u="sng" dirty="0">
              <a:latin typeface="Times New Roman" panose="02020603050405020304" pitchFamily="18" charset="0"/>
              <a:cs typeface="Times New Roman" panose="02020603050405020304" pitchFamily="18" charset="0"/>
            </a:endParaRPr>
          </a:p>
        </p:txBody>
      </p:sp>
      <p:sp>
        <p:nvSpPr>
          <p:cNvPr id="3" name="Rectangle 2"/>
          <p:cNvSpPr/>
          <p:nvPr/>
        </p:nvSpPr>
        <p:spPr>
          <a:xfrm>
            <a:off x="178051" y="1408403"/>
            <a:ext cx="13284452" cy="923330"/>
          </a:xfrm>
          <a:prstGeom prst="rect">
            <a:avLst/>
          </a:prstGeom>
        </p:spPr>
        <p:txBody>
          <a:bodyPr wrap="square">
            <a:spAutoFit/>
          </a:bodyPr>
          <a:lstStyle/>
          <a:p>
            <a:pPr>
              <a:buNone/>
            </a:pPr>
            <a:r>
              <a:rPr lang="en-IN" dirty="0" smtClean="0"/>
              <a:t> </a:t>
            </a:r>
            <a:r>
              <a:rPr lang="en-US" dirty="0" smtClean="0"/>
              <a:t>Probability(Y = churn) = F [  -0.1725+ </a:t>
            </a:r>
            <a:r>
              <a:rPr lang="en-US" dirty="0" smtClean="0">
                <a:solidFill>
                  <a:srgbClr val="C00000"/>
                </a:solidFill>
              </a:rPr>
              <a:t>(</a:t>
            </a:r>
            <a:r>
              <a:rPr lang="en-US" dirty="0">
                <a:solidFill>
                  <a:srgbClr val="C00000"/>
                </a:solidFill>
              </a:rPr>
              <a:t>0.4621)*Senior Citizen</a:t>
            </a:r>
            <a:r>
              <a:rPr lang="en-US" dirty="0" smtClean="0"/>
              <a:t>+ </a:t>
            </a:r>
            <a:r>
              <a:rPr lang="en-US" dirty="0" smtClean="0">
                <a:solidFill>
                  <a:srgbClr val="C00000"/>
                </a:solidFill>
              </a:rPr>
              <a:t>(-1.0519)*tenure</a:t>
            </a:r>
            <a:r>
              <a:rPr lang="en-US" dirty="0" smtClean="0"/>
              <a:t>+ </a:t>
            </a:r>
            <a:r>
              <a:rPr lang="en-US" dirty="0" smtClean="0">
                <a:solidFill>
                  <a:srgbClr val="C00000"/>
                </a:solidFill>
              </a:rPr>
              <a:t>(-1.1513)*Phone Service</a:t>
            </a:r>
            <a:r>
              <a:rPr lang="en-IN" dirty="0" smtClean="0"/>
              <a:t>  </a:t>
            </a:r>
          </a:p>
          <a:p>
            <a:pPr>
              <a:buNone/>
            </a:pPr>
            <a:r>
              <a:rPr lang="en-US" dirty="0" smtClean="0"/>
              <a:t>+ </a:t>
            </a:r>
            <a:r>
              <a:rPr lang="en-US" dirty="0" smtClean="0">
                <a:solidFill>
                  <a:srgbClr val="C00000"/>
                </a:solidFill>
              </a:rPr>
              <a:t>(0.4336)*Paperless Billing</a:t>
            </a:r>
            <a:r>
              <a:rPr lang="en-US" dirty="0" smtClean="0"/>
              <a:t>+ </a:t>
            </a:r>
            <a:r>
              <a:rPr lang="en-US" dirty="0" smtClean="0">
                <a:solidFill>
                  <a:srgbClr val="C00000"/>
                </a:solidFill>
              </a:rPr>
              <a:t>(1.1187)*Monthly Charges</a:t>
            </a:r>
            <a:r>
              <a:rPr lang="en-US" dirty="0" smtClean="0"/>
              <a:t>+ </a:t>
            </a:r>
            <a:r>
              <a:rPr lang="en-US" dirty="0" smtClean="0">
                <a:solidFill>
                  <a:srgbClr val="C00000"/>
                </a:solidFill>
              </a:rPr>
              <a:t>(-0.5114)*Online </a:t>
            </a:r>
            <a:r>
              <a:rPr lang="en-US" dirty="0" err="1" smtClean="0">
                <a:solidFill>
                  <a:srgbClr val="C00000"/>
                </a:solidFill>
              </a:rPr>
              <a:t>Security_Yes</a:t>
            </a:r>
            <a:r>
              <a:rPr lang="en-US" dirty="0" smtClean="0"/>
              <a:t>+ </a:t>
            </a:r>
            <a:r>
              <a:rPr lang="en-US" dirty="0" smtClean="0">
                <a:solidFill>
                  <a:srgbClr val="C00000"/>
                </a:solidFill>
              </a:rPr>
              <a:t>(-0.7845)*Tech </a:t>
            </a:r>
            <a:r>
              <a:rPr lang="en-US" dirty="0" err="1" smtClean="0">
                <a:solidFill>
                  <a:srgbClr val="C00000"/>
                </a:solidFill>
              </a:rPr>
              <a:t>Support_Yes</a:t>
            </a:r>
            <a:r>
              <a:rPr lang="en-US" dirty="0" smtClean="0"/>
              <a:t>+</a:t>
            </a:r>
          </a:p>
          <a:p>
            <a:pPr>
              <a:buNone/>
            </a:pPr>
            <a:r>
              <a:rPr lang="en-US" dirty="0" smtClean="0"/>
              <a:t> </a:t>
            </a:r>
            <a:r>
              <a:rPr lang="en-US" dirty="0" smtClean="0">
                <a:solidFill>
                  <a:srgbClr val="C00000"/>
                </a:solidFill>
              </a:rPr>
              <a:t>(-1.0009)*Two Year</a:t>
            </a:r>
            <a:r>
              <a:rPr lang="en-US" dirty="0" smtClean="0"/>
              <a:t>+ </a:t>
            </a:r>
            <a:r>
              <a:rPr lang="en-US" dirty="0" smtClean="0">
                <a:solidFill>
                  <a:srgbClr val="C00000"/>
                </a:solidFill>
              </a:rPr>
              <a:t>(-0.3930)*Online </a:t>
            </a:r>
            <a:r>
              <a:rPr lang="en-US" dirty="0" err="1" smtClean="0">
                <a:solidFill>
                  <a:srgbClr val="C00000"/>
                </a:solidFill>
              </a:rPr>
              <a:t>Backup­_Yes</a:t>
            </a:r>
            <a:r>
              <a:rPr lang="en-US" dirty="0" smtClean="0">
                <a:solidFill>
                  <a:srgbClr val="C00000"/>
                </a:solidFill>
              </a:rPr>
              <a:t> </a:t>
            </a:r>
            <a:r>
              <a:rPr lang="en-US" dirty="0" smtClean="0"/>
              <a:t>] </a:t>
            </a:r>
            <a:endParaRPr lang="en-US" dirty="0"/>
          </a:p>
        </p:txBody>
      </p:sp>
      <p:sp>
        <p:nvSpPr>
          <p:cNvPr id="4" name="Rectangle 3"/>
          <p:cNvSpPr/>
          <p:nvPr/>
        </p:nvSpPr>
        <p:spPr>
          <a:xfrm>
            <a:off x="280658" y="2608080"/>
            <a:ext cx="6096000" cy="2862322"/>
          </a:xfrm>
          <a:prstGeom prst="rect">
            <a:avLst/>
          </a:prstGeom>
        </p:spPr>
        <p:txBody>
          <a:bodyPr>
            <a:spAutoFit/>
          </a:bodyPr>
          <a:lstStyle/>
          <a:p>
            <a:pPr marL="285750" lvl="0" indent="-285750">
              <a:buFont typeface="Wingdings" panose="05000000000000000000" pitchFamily="2" charset="2"/>
              <a:buChar char="q"/>
            </a:pPr>
            <a:r>
              <a:rPr lang="en-US" dirty="0" smtClean="0"/>
              <a:t>Overall accuracy on test dataset is 79% ,F1 score is 0.56 and AUC of ROC is 0.83 using Logistic Regression.</a:t>
            </a:r>
            <a:endParaRPr lang="en-IN" dirty="0" smtClean="0"/>
          </a:p>
          <a:p>
            <a:pPr marL="285750" lvl="0" indent="-285750">
              <a:buFont typeface="Wingdings" panose="05000000000000000000" pitchFamily="2" charset="2"/>
              <a:buChar char="q"/>
            </a:pPr>
            <a:r>
              <a:rPr lang="en-US" dirty="0" smtClean="0"/>
              <a:t>Since data set is imbalanced, we preferred to use F1 score rather than accuracy.</a:t>
            </a:r>
            <a:endParaRPr lang="en-IN" dirty="0" smtClean="0"/>
          </a:p>
          <a:p>
            <a:pPr marL="285750" lvl="0" indent="-285750">
              <a:buFont typeface="Wingdings" panose="05000000000000000000" pitchFamily="2" charset="2"/>
              <a:buChar char="q"/>
            </a:pPr>
            <a:r>
              <a:rPr lang="en-US" dirty="0" smtClean="0"/>
              <a:t>Gender has no impact on churn.</a:t>
            </a:r>
            <a:endParaRPr lang="en-IN" dirty="0" smtClean="0"/>
          </a:p>
          <a:p>
            <a:pPr marL="285750" lvl="0" indent="-285750">
              <a:buFont typeface="Wingdings" panose="05000000000000000000" pitchFamily="2" charset="2"/>
              <a:buChar char="q"/>
            </a:pPr>
            <a:r>
              <a:rPr lang="en-US" dirty="0" smtClean="0"/>
              <a:t>People having month-to-month contract tend to churn more than people having long term contracts.</a:t>
            </a:r>
            <a:endParaRPr lang="en-IN" dirty="0" smtClean="0"/>
          </a:p>
          <a:p>
            <a:pPr marL="285750" lvl="0" indent="-285750">
              <a:buFont typeface="Wingdings" panose="05000000000000000000" pitchFamily="2" charset="2"/>
              <a:buChar char="q"/>
            </a:pPr>
            <a:r>
              <a:rPr lang="en-US" dirty="0" smtClean="0"/>
              <a:t>As the tenure increases, the probability of churn decreases.</a:t>
            </a:r>
            <a:endParaRPr lang="en-IN" dirty="0" smtClean="0"/>
          </a:p>
          <a:p>
            <a:pPr marL="285750" lvl="0" indent="-285750">
              <a:buFont typeface="Wingdings" panose="05000000000000000000" pitchFamily="2" charset="2"/>
              <a:buChar char="q"/>
            </a:pPr>
            <a:r>
              <a:rPr lang="en-US" dirty="0" smtClean="0"/>
              <a:t>As the monthly charges increases, the probability of churn increases.</a:t>
            </a:r>
            <a:endParaRPr lang="en-IN" dirty="0"/>
          </a:p>
        </p:txBody>
      </p:sp>
      <p:sp>
        <p:nvSpPr>
          <p:cNvPr id="5" name="Rectangle 4"/>
          <p:cNvSpPr/>
          <p:nvPr/>
        </p:nvSpPr>
        <p:spPr>
          <a:xfrm>
            <a:off x="8172482" y="2608080"/>
            <a:ext cx="2311210" cy="369332"/>
          </a:xfrm>
          <a:prstGeom prst="rect">
            <a:avLst/>
          </a:prstGeom>
        </p:spPr>
        <p:txBody>
          <a:bodyPr wrap="none">
            <a:spAutoFit/>
          </a:bodyPr>
          <a:lstStyle/>
          <a:p>
            <a:r>
              <a:rPr lang="en-IN" b="1" u="sng" dirty="0">
                <a:solidFill>
                  <a:srgbClr val="000000"/>
                </a:solidFill>
                <a:latin typeface="Calibri" panose="020F0502020204030204" pitchFamily="34" charset="0"/>
              </a:rPr>
              <a:t>Omitted Variable Bias </a:t>
            </a:r>
            <a:endParaRPr lang="en-IN" u="sng" dirty="0">
              <a:solidFill>
                <a:srgbClr val="000000"/>
              </a:solidFill>
              <a:latin typeface="Calibri" panose="020F0502020204030204" pitchFamily="34" charset="0"/>
            </a:endParaRPr>
          </a:p>
        </p:txBody>
      </p:sp>
      <p:sp>
        <p:nvSpPr>
          <p:cNvPr id="6" name="Rectangle 5"/>
          <p:cNvSpPr/>
          <p:nvPr/>
        </p:nvSpPr>
        <p:spPr>
          <a:xfrm>
            <a:off x="7526447" y="3253759"/>
            <a:ext cx="4469394" cy="1477328"/>
          </a:xfrm>
          <a:prstGeom prst="rect">
            <a:avLst/>
          </a:prstGeom>
        </p:spPr>
        <p:txBody>
          <a:bodyPr wrap="square">
            <a:spAutoFit/>
          </a:bodyPr>
          <a:lstStyle/>
          <a:p>
            <a:r>
              <a:rPr lang="en-US" b="0" i="0" u="none" strike="noStrike" baseline="0" dirty="0" smtClean="0">
                <a:solidFill>
                  <a:srgbClr val="000000"/>
                </a:solidFill>
                <a:latin typeface="Times New Roman" panose="02020603050405020304" pitchFamily="18" charset="0"/>
              </a:rPr>
              <a:t>We have observed in our dataset that there can be some omitted variables – </a:t>
            </a:r>
          </a:p>
          <a:p>
            <a:endParaRPr lang="en-US" b="0" i="0" u="none" strike="noStrike" baseline="0" dirty="0" smtClean="0">
              <a:solidFill>
                <a:srgbClr val="000000"/>
              </a:solidFill>
              <a:latin typeface="Times New Roman" panose="02020603050405020304" pitchFamily="18" charset="0"/>
            </a:endParaRPr>
          </a:p>
          <a:p>
            <a:pPr marL="285750" indent="-285750">
              <a:buFont typeface="Wingdings" panose="05000000000000000000" pitchFamily="2" charset="2"/>
              <a:buChar char="q"/>
            </a:pPr>
            <a:r>
              <a:rPr lang="en-US" dirty="0" smtClean="0">
                <a:solidFill>
                  <a:srgbClr val="000000"/>
                </a:solidFill>
                <a:latin typeface="Times New Roman" panose="02020603050405020304" pitchFamily="18" charset="0"/>
              </a:rPr>
              <a:t>Income of customer</a:t>
            </a:r>
          </a:p>
          <a:p>
            <a:pPr marL="285750" indent="-285750">
              <a:buFont typeface="Wingdings" panose="05000000000000000000" pitchFamily="2" charset="2"/>
              <a:buChar char="q"/>
            </a:pPr>
            <a:r>
              <a:rPr lang="en-US" b="0" i="0" u="none" strike="noStrike" baseline="0" smtClean="0">
                <a:solidFill>
                  <a:srgbClr val="000000"/>
                </a:solidFill>
                <a:latin typeface="Times New Roman" panose="02020603050405020304" pitchFamily="18" charset="0"/>
              </a:rPr>
              <a:t>Age</a:t>
            </a:r>
            <a:endParaRPr lang="en-US" b="0" i="0" u="none" strike="noStrike" baseline="0" dirty="0" smtClea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349249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0E830057-F4EE-412A-8526-36BE1CE18C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xmlns="" id="{BAAEBA82-E2D4-4653-AEE3-E95B330DDA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2386509E-DAF8-4DA0-B09B-FA3FB341C2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44E11946-6976-4B44-971A-07BFBE9544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xmlns="" id="{85DD9E25-AB50-4F01-9CA6-96497CDE7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xmlns="" id="{4E563E9E-54CC-4979-90A1-FAC178C4FE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823031" y="1208531"/>
            <a:ext cx="4735069" cy="4735069"/>
          </a:xfrm>
          <a:prstGeom prst="rect">
            <a:avLst/>
          </a:prstGeom>
        </p:spPr>
      </p:pic>
      <p:sp>
        <p:nvSpPr>
          <p:cNvPr id="20" name="Rectangle 19">
            <a:extLst>
              <a:ext uri="{FF2B5EF4-FFF2-40B4-BE49-F238E27FC236}">
                <a16:creationId xmlns:a16="http://schemas.microsoft.com/office/drawing/2014/main" xmlns="" id="{707788D3-E467-4E25-A5E9-FD41795BD5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9B1EFE0C-B635-46E1-8D30-61CD2EF0EAF7}"/>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THANK YOU</a:t>
            </a:r>
          </a:p>
        </p:txBody>
      </p:sp>
      <p:sp>
        <p:nvSpPr>
          <p:cNvPr id="22" name="Rectangle 21">
            <a:extLst>
              <a:ext uri="{FF2B5EF4-FFF2-40B4-BE49-F238E27FC236}">
                <a16:creationId xmlns:a16="http://schemas.microsoft.com/office/drawing/2014/main" xmlns="" id="{E12301D8-0106-4E04-A846-C29A665937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91902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373F125-DEF3-41D6-9918-AB21A2ACC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11" name="Rectangle 10">
            <a:extLst>
              <a:ext uri="{FF2B5EF4-FFF2-40B4-BE49-F238E27FC236}">
                <a16:creationId xmlns:a16="http://schemas.microsoft.com/office/drawing/2014/main" xmlns="" id="{71E9F226-EB6E-48C9-ADDA-636DE4BF4E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p:nvPr>
        </p:nvSpPr>
        <p:spPr>
          <a:xfrm>
            <a:off x="959158" y="1113764"/>
            <a:ext cx="3223544" cy="4624327"/>
          </a:xfrm>
        </p:spPr>
        <p:txBody>
          <a:bodyPr anchor="ctr">
            <a:normAutofit/>
          </a:bodyPr>
          <a:lstStyle/>
          <a:p>
            <a:r>
              <a:rPr lang="en-US" sz="2400" dirty="0" smtClean="0">
                <a:solidFill>
                  <a:srgbClr val="FFFFFF"/>
                </a:solidFill>
              </a:rPr>
              <a:t>01-INTRODUCTION</a:t>
            </a:r>
            <a:endParaRPr lang="en-US" sz="2400" dirty="0">
              <a:solidFill>
                <a:srgbClr val="FFFFFF"/>
              </a:solidFill>
            </a:endParaRPr>
          </a:p>
        </p:txBody>
      </p:sp>
      <p:sp>
        <p:nvSpPr>
          <p:cNvPr id="3" name="Content Placeholder 2"/>
          <p:cNvSpPr>
            <a:spLocks noGrp="1"/>
          </p:cNvSpPr>
          <p:nvPr>
            <p:ph idx="1"/>
          </p:nvPr>
        </p:nvSpPr>
        <p:spPr>
          <a:xfrm>
            <a:off x="5155905" y="485678"/>
            <a:ext cx="6785616" cy="5252413"/>
          </a:xfrm>
        </p:spPr>
        <p:txBody>
          <a:bodyPr anchor="ctr">
            <a:normAutofit fontScale="92500" lnSpcReduction="20000"/>
          </a:bodyPr>
          <a:lstStyle/>
          <a:p>
            <a:pPr algn="just">
              <a:lnSpc>
                <a:spcPct val="150000"/>
              </a:lnSpc>
              <a:spcBef>
                <a:spcPts val="0"/>
              </a:spcBef>
            </a:pPr>
            <a:endParaRPr lang="en-US" dirty="0" smtClean="0">
              <a:latin typeface="Times New Roman" panose="02020603050405020304" charset="0"/>
              <a:cs typeface="Times New Roman" panose="02020603050405020304" charset="0"/>
              <a:sym typeface="+mn-ea"/>
            </a:endParaRPr>
          </a:p>
          <a:p>
            <a:pPr algn="just">
              <a:lnSpc>
                <a:spcPct val="150000"/>
              </a:lnSpc>
              <a:spcBef>
                <a:spcPts val="0"/>
              </a:spcBef>
            </a:pPr>
            <a:endParaRPr lang="en-US" dirty="0">
              <a:latin typeface="Times New Roman" panose="02020603050405020304" charset="0"/>
              <a:cs typeface="Times New Roman" panose="02020603050405020304" charset="0"/>
              <a:sym typeface="+mn-ea"/>
            </a:endParaRPr>
          </a:p>
          <a:p>
            <a:pPr algn="just">
              <a:lnSpc>
                <a:spcPct val="150000"/>
              </a:lnSpc>
              <a:spcBef>
                <a:spcPts val="0"/>
              </a:spcBef>
            </a:pPr>
            <a:r>
              <a:rPr lang="en-US" dirty="0" smtClean="0">
                <a:latin typeface="Times New Roman" panose="02020603050405020304" charset="0"/>
                <a:cs typeface="Times New Roman" panose="02020603050405020304" charset="0"/>
                <a:sym typeface="+mn-ea"/>
              </a:rPr>
              <a:t>Customer </a:t>
            </a:r>
            <a:r>
              <a:rPr lang="en-US" dirty="0">
                <a:latin typeface="Times New Roman" panose="02020603050405020304" charset="0"/>
                <a:cs typeface="Times New Roman" panose="02020603050405020304" charset="0"/>
                <a:sym typeface="+mn-ea"/>
              </a:rPr>
              <a:t>attrition, also known as customer </a:t>
            </a:r>
            <a:r>
              <a:rPr lang="en-US" dirty="0" smtClean="0">
                <a:latin typeface="Times New Roman" panose="02020603050405020304" charset="0"/>
                <a:cs typeface="Times New Roman" panose="02020603050405020304" charset="0"/>
                <a:sym typeface="+mn-ea"/>
              </a:rPr>
              <a:t>churn </a:t>
            </a:r>
            <a:r>
              <a:rPr lang="en-US" dirty="0">
                <a:latin typeface="Times New Roman" panose="02020603050405020304" charset="0"/>
                <a:cs typeface="Times New Roman" panose="02020603050405020304" charset="0"/>
                <a:sym typeface="+mn-ea"/>
              </a:rPr>
              <a:t>is the loss of clients or </a:t>
            </a:r>
            <a:r>
              <a:rPr lang="en-US" dirty="0" smtClean="0">
                <a:latin typeface="Times New Roman" panose="02020603050405020304" charset="0"/>
                <a:cs typeface="Times New Roman" panose="02020603050405020304" charset="0"/>
                <a:sym typeface="+mn-ea"/>
              </a:rPr>
              <a:t>customers .</a:t>
            </a:r>
            <a:r>
              <a:rPr lang="en-US" dirty="0">
                <a:latin typeface="Times New Roman" panose="02020603050405020304" charset="0"/>
                <a:cs typeface="Times New Roman" panose="02020603050405020304" charset="0"/>
                <a:sym typeface="+mn-ea"/>
              </a:rPr>
              <a:t>Telephone service companies, Internet service </a:t>
            </a:r>
            <a:r>
              <a:rPr lang="en-US" dirty="0" smtClean="0">
                <a:latin typeface="Times New Roman" panose="02020603050405020304" charset="0"/>
                <a:cs typeface="Times New Roman" panose="02020603050405020304" charset="0"/>
                <a:sym typeface="+mn-ea"/>
              </a:rPr>
              <a:t>providers </a:t>
            </a:r>
            <a:r>
              <a:rPr lang="en-US" dirty="0">
                <a:latin typeface="Times New Roman" panose="02020603050405020304" charset="0"/>
                <a:cs typeface="Times New Roman" panose="02020603050405020304" charset="0"/>
                <a:sym typeface="+mn-ea"/>
              </a:rPr>
              <a:t>often use customer attrition analysis and customer attrition rates as one of their key business metrics because the cost of  retaining an existing customer is far less than acquiring a new one. </a:t>
            </a:r>
            <a:endParaRPr lang="en-US" dirty="0" smtClean="0">
              <a:latin typeface="Times New Roman" panose="02020603050405020304" charset="0"/>
              <a:cs typeface="Times New Roman" panose="02020603050405020304" charset="0"/>
              <a:sym typeface="+mn-ea"/>
            </a:endParaRPr>
          </a:p>
          <a:p>
            <a:pPr algn="just">
              <a:lnSpc>
                <a:spcPct val="150000"/>
              </a:lnSpc>
              <a:spcBef>
                <a:spcPts val="0"/>
              </a:spcBef>
            </a:pPr>
            <a:r>
              <a:rPr lang="en-US" dirty="0" smtClean="0">
                <a:latin typeface="Times New Roman" panose="02020603050405020304" charset="0"/>
                <a:cs typeface="Times New Roman" panose="02020603050405020304" charset="0"/>
                <a:sym typeface="+mn-ea"/>
              </a:rPr>
              <a:t>Companies </a:t>
            </a:r>
            <a:r>
              <a:rPr lang="en-US" dirty="0">
                <a:latin typeface="Times New Roman" panose="02020603050405020304" charset="0"/>
                <a:cs typeface="Times New Roman" panose="02020603050405020304" charset="0"/>
                <a:sym typeface="+mn-ea"/>
              </a:rPr>
              <a:t>usually make a distinction between voluntary churn and involuntary churn. Voluntary churn occurs due to a decision by the customer to switch to another company or service provider, involuntary churn occurs due to circumstances such as a customer's relocation to a long-term care facility, death, or the relocation to a distant location. In most </a:t>
            </a:r>
            <a:r>
              <a:rPr lang="en-US" dirty="0" smtClean="0">
                <a:latin typeface="Times New Roman" panose="02020603050405020304" charset="0"/>
                <a:cs typeface="Times New Roman" panose="02020603050405020304" charset="0"/>
                <a:sym typeface="+mn-ea"/>
              </a:rPr>
              <a:t>applications involuntary  </a:t>
            </a:r>
            <a:r>
              <a:rPr lang="en-US" dirty="0">
                <a:latin typeface="Times New Roman" panose="02020603050405020304" charset="0"/>
                <a:cs typeface="Times New Roman" panose="02020603050405020304" charset="0"/>
                <a:sym typeface="+mn-ea"/>
              </a:rPr>
              <a:t>reasons for churn are excluded from the analytical models.</a:t>
            </a:r>
          </a:p>
          <a:p>
            <a:pPr lvl="0" algn="just">
              <a:lnSpc>
                <a:spcPct val="150000"/>
              </a:lnSpc>
              <a:spcBef>
                <a:spcPts val="0"/>
              </a:spcBef>
            </a:pPr>
            <a:endParaRPr lang="en-IN"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170582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373F125-DEF3-41D6-9918-AB21A2ACC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11" name="Rectangle 10">
            <a:extLst>
              <a:ext uri="{FF2B5EF4-FFF2-40B4-BE49-F238E27FC236}">
                <a16:creationId xmlns:a16="http://schemas.microsoft.com/office/drawing/2014/main" xmlns="" id="{71E9F226-EB6E-48C9-ADDA-636DE4BF4E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01-PROBLEM STATEMENT</a:t>
            </a:r>
          </a:p>
        </p:txBody>
      </p:sp>
      <p:sp>
        <p:nvSpPr>
          <p:cNvPr id="3" name="Content Placeholder 2"/>
          <p:cNvSpPr>
            <a:spLocks noGrp="1"/>
          </p:cNvSpPr>
          <p:nvPr>
            <p:ph idx="1"/>
          </p:nvPr>
        </p:nvSpPr>
        <p:spPr>
          <a:xfrm>
            <a:off x="5155905" y="1348966"/>
            <a:ext cx="6794669" cy="4389125"/>
          </a:xfrm>
        </p:spPr>
        <p:txBody>
          <a:bodyPr anchor="ctr">
            <a:normAutofit/>
          </a:bodyPr>
          <a:lstStyle/>
          <a:p>
            <a:r>
              <a:rPr lang="en-US" dirty="0">
                <a:latin typeface="Times New Roman" panose="02020603050405020304" charset="0"/>
                <a:cs typeface="Times New Roman" panose="02020603050405020304" charset="0"/>
              </a:rPr>
              <a:t>The objective of the project is to predict whether a customer will churn or not using Logistic Regression Technique and   to formulate models depicting the effects of various factors. We will try to evaluate all the possible combination of variables that explains the reason of churning and try to conclude the best possible combination</a:t>
            </a:r>
            <a:r>
              <a:rPr lang="en-US" dirty="0" smtClean="0">
                <a:latin typeface="Times New Roman" panose="02020603050405020304" charset="0"/>
                <a:cs typeface="Times New Roman" panose="02020603050405020304" charset="0"/>
              </a:rPr>
              <a:t>.</a:t>
            </a:r>
          </a:p>
          <a:p>
            <a:r>
              <a:rPr lang="en-US" dirty="0">
                <a:latin typeface="Times New Roman" panose="02020603050405020304" charset="0"/>
                <a:cs typeface="Times New Roman" panose="02020603050405020304" charset="0"/>
              </a:rPr>
              <a:t>T</a:t>
            </a:r>
            <a:r>
              <a:rPr lang="en-US" dirty="0" smtClean="0">
                <a:latin typeface="Times New Roman" panose="02020603050405020304" charset="0"/>
                <a:cs typeface="Times New Roman" panose="02020603050405020304" charset="0"/>
              </a:rPr>
              <a:t>he </a:t>
            </a:r>
            <a:r>
              <a:rPr lang="en-US" dirty="0">
                <a:latin typeface="Times New Roman" panose="02020603050405020304" charset="0"/>
                <a:cs typeface="Times New Roman" panose="02020603050405020304" charset="0"/>
              </a:rPr>
              <a:t>target variable here is ‘Churn’ which will tell us whether or not a particular customer has churned. It is a binary variable 1 means that the customer has churned and 0 means the customer has not </a:t>
            </a:r>
            <a:r>
              <a:rPr lang="en-US" dirty="0" smtClean="0">
                <a:latin typeface="Times New Roman" panose="02020603050405020304" charset="0"/>
                <a:cs typeface="Times New Roman" panose="02020603050405020304" charset="0"/>
              </a:rPr>
              <a:t>churned .With </a:t>
            </a:r>
            <a:r>
              <a:rPr lang="en-US" dirty="0">
                <a:latin typeface="Times New Roman" panose="02020603050405020304" charset="0"/>
                <a:cs typeface="Times New Roman" panose="02020603050405020304" charset="0"/>
              </a:rPr>
              <a:t>21 predictor variables we need to predict whether a particular customer will switch to another telecom provider or not</a:t>
            </a:r>
            <a:r>
              <a:rPr lang="en-US" dirty="0" smtClean="0">
                <a:latin typeface="Times New Roman" panose="02020603050405020304" charset="0"/>
                <a:cs typeface="Times New Roman" panose="02020603050405020304" charset="0"/>
              </a:rPr>
              <a:t>.</a:t>
            </a:r>
          </a:p>
          <a:p>
            <a:r>
              <a:rPr lang="en-US" dirty="0">
                <a:latin typeface="Times New Roman" panose="02020603050405020304" charset="0"/>
                <a:cs typeface="Times New Roman" panose="02020603050405020304" charset="0"/>
              </a:rPr>
              <a:t>The dataset contains 21 features including the churn, along with 7042 observations.</a:t>
            </a: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pPr marL="0" indent="0">
              <a:buNone/>
            </a:pPr>
            <a:endParaRPr lang="en-IN"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667678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373F125-DEF3-41D6-9918-AB21A2ACC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11" name="Rectangle 10">
            <a:extLst>
              <a:ext uri="{FF2B5EF4-FFF2-40B4-BE49-F238E27FC236}">
                <a16:creationId xmlns:a16="http://schemas.microsoft.com/office/drawing/2014/main" xmlns="" id="{71E9F226-EB6E-48C9-ADDA-636DE4BF4E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p:nvPr>
        </p:nvSpPr>
        <p:spPr>
          <a:xfrm>
            <a:off x="959157" y="1113764"/>
            <a:ext cx="3434167" cy="4624327"/>
          </a:xfrm>
        </p:spPr>
        <p:txBody>
          <a:bodyPr anchor="ctr">
            <a:normAutofit/>
          </a:bodyPr>
          <a:lstStyle/>
          <a:p>
            <a:r>
              <a:rPr lang="en-US" sz="3200" dirty="0">
                <a:solidFill>
                  <a:srgbClr val="FFFFFF"/>
                </a:solidFill>
              </a:rPr>
              <a:t>02-</a:t>
            </a:r>
            <a:br>
              <a:rPr lang="en-US" sz="3200" dirty="0">
                <a:solidFill>
                  <a:srgbClr val="FFFFFF"/>
                </a:solidFill>
              </a:rPr>
            </a:br>
            <a:r>
              <a:rPr lang="en-US" sz="3200" dirty="0">
                <a:solidFill>
                  <a:srgbClr val="FFFFFF"/>
                </a:solidFill>
              </a:rPr>
              <a:t>METHODOLOGY</a:t>
            </a:r>
          </a:p>
        </p:txBody>
      </p:sp>
      <p:sp>
        <p:nvSpPr>
          <p:cNvPr id="3" name="Content Placeholder 2"/>
          <p:cNvSpPr>
            <a:spLocks noGrp="1"/>
          </p:cNvSpPr>
          <p:nvPr>
            <p:ph idx="1"/>
          </p:nvPr>
        </p:nvSpPr>
        <p:spPr>
          <a:xfrm>
            <a:off x="5155905" y="1113764"/>
            <a:ext cx="6108179" cy="5260686"/>
          </a:xfrm>
        </p:spPr>
        <p:txBody>
          <a:bodyPr anchor="ctr">
            <a:normAutofit/>
          </a:bodyPr>
          <a:lstStyle/>
          <a:p>
            <a:pPr>
              <a:lnSpc>
                <a:spcPct val="200000"/>
              </a:lnSpc>
              <a:spcBef>
                <a:spcPts val="0"/>
              </a:spcBef>
              <a:spcAft>
                <a:spcPts val="0"/>
              </a:spcAft>
              <a:buSzPts val="1440"/>
            </a:pPr>
            <a:r>
              <a:rPr lang="en-US" dirty="0">
                <a:latin typeface="Times New Roman" panose="02020603050405020304" charset="0"/>
                <a:cs typeface="Times New Roman" panose="02020603050405020304" charset="0"/>
              </a:rPr>
              <a:t>Summary of data and data visualization</a:t>
            </a:r>
            <a:r>
              <a:rPr lang="en-US" dirty="0" smtClean="0">
                <a:latin typeface="Times New Roman" panose="02020603050405020304" charset="0"/>
                <a:cs typeface="Times New Roman" panose="02020603050405020304" charset="0"/>
              </a:rPr>
              <a:t>.</a:t>
            </a:r>
          </a:p>
          <a:p>
            <a:pPr lvl="0">
              <a:lnSpc>
                <a:spcPct val="200000"/>
              </a:lnSpc>
              <a:spcBef>
                <a:spcPts val="0"/>
              </a:spcBef>
              <a:spcAft>
                <a:spcPts val="0"/>
              </a:spcAft>
              <a:buSzPts val="1440"/>
            </a:pPr>
            <a:r>
              <a:rPr lang="en-US" dirty="0">
                <a:latin typeface="Times New Roman" panose="02020603050405020304" charset="0"/>
                <a:cs typeface="Times New Roman" panose="02020603050405020304" charset="0"/>
              </a:rPr>
              <a:t>Start building model using </a:t>
            </a:r>
            <a:r>
              <a:rPr lang="en-US" dirty="0" err="1">
                <a:latin typeface="Times New Roman" panose="02020603050405020304" charset="0"/>
                <a:cs typeface="Times New Roman" panose="02020603050405020304" charset="0"/>
              </a:rPr>
              <a:t>logit</a:t>
            </a:r>
            <a:r>
              <a:rPr lang="en-US" dirty="0">
                <a:latin typeface="Times New Roman" panose="02020603050405020304" charset="0"/>
                <a:cs typeface="Times New Roman" panose="02020603050405020304" charset="0"/>
              </a:rPr>
              <a:t> regression and </a:t>
            </a:r>
            <a:r>
              <a:rPr lang="en-US" dirty="0" err="1">
                <a:latin typeface="Times New Roman" panose="02020603050405020304" charset="0"/>
                <a:cs typeface="Times New Roman" panose="02020603050405020304" charset="0"/>
              </a:rPr>
              <a:t>probit</a:t>
            </a:r>
            <a:r>
              <a:rPr lang="en-US" dirty="0">
                <a:latin typeface="Times New Roman" panose="02020603050405020304" charset="0"/>
                <a:cs typeface="Times New Roman" panose="02020603050405020304" charset="0"/>
              </a:rPr>
              <a:t> regression</a:t>
            </a:r>
            <a:r>
              <a:rPr lang="en-US" dirty="0" smtClean="0">
                <a:latin typeface="Times New Roman" panose="02020603050405020304" charset="0"/>
                <a:cs typeface="Times New Roman" panose="02020603050405020304" charset="0"/>
              </a:rPr>
              <a:t>.</a:t>
            </a:r>
          </a:p>
          <a:p>
            <a:pPr>
              <a:lnSpc>
                <a:spcPct val="200000"/>
              </a:lnSpc>
              <a:spcBef>
                <a:spcPts val="0"/>
              </a:spcBef>
              <a:spcAft>
                <a:spcPts val="0"/>
              </a:spcAft>
              <a:buSzPts val="1440"/>
            </a:pPr>
            <a:r>
              <a:rPr lang="en-US" dirty="0">
                <a:latin typeface="Times New Roman" panose="02020603050405020304" charset="0"/>
                <a:cs typeface="Times New Roman" panose="02020603050405020304" charset="0"/>
              </a:rPr>
              <a:t>Then on the basis of threshold p-values and VIF(Variance Inflation Factor) we have done backward elimination and have eliminated insignificant variables</a:t>
            </a:r>
            <a:endParaRPr lang="en-IN" dirty="0">
              <a:solidFill>
                <a:srgbClr val="000000"/>
              </a:solidFill>
              <a:latin typeface="Calibri" panose="020F0502020204030204" pitchFamily="34" charset="0"/>
            </a:endParaRPr>
          </a:p>
          <a:p>
            <a:pPr lvl="0">
              <a:lnSpc>
                <a:spcPct val="200000"/>
              </a:lnSpc>
              <a:spcBef>
                <a:spcPts val="0"/>
              </a:spcBef>
              <a:spcAft>
                <a:spcPts val="0"/>
              </a:spcAft>
              <a:buSzPts val="1440"/>
            </a:pPr>
            <a:endParaRPr lang="en-US" dirty="0">
              <a:latin typeface="Times New Roman" panose="02020603050405020304" charset="0"/>
              <a:cs typeface="Times New Roman" panose="02020603050405020304" charset="0"/>
            </a:endParaRPr>
          </a:p>
          <a:p>
            <a:pPr>
              <a:lnSpc>
                <a:spcPct val="200000"/>
              </a:lnSpc>
              <a:spcBef>
                <a:spcPts val="0"/>
              </a:spcBef>
              <a:spcAft>
                <a:spcPts val="0"/>
              </a:spcAft>
              <a:buSzPts val="1440"/>
            </a:pPr>
            <a:endParaRPr lang="en-US" dirty="0" smtClean="0">
              <a:latin typeface="Times New Roman" panose="02020603050405020304" charset="0"/>
              <a:cs typeface="Times New Roman" panose="02020603050405020304" charset="0"/>
            </a:endParaRPr>
          </a:p>
          <a:p>
            <a:pPr>
              <a:lnSpc>
                <a:spcPct val="200000"/>
              </a:lnSpc>
              <a:spcBef>
                <a:spcPts val="0"/>
              </a:spcBef>
              <a:spcAft>
                <a:spcPts val="0"/>
              </a:spcAft>
              <a:buSzPts val="1440"/>
            </a:pPr>
            <a:endParaRPr lang="en-US" dirty="0" smtClean="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266091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373F125-DEF3-41D6-9918-AB21A2ACC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11" name="Rectangle 10">
            <a:extLst>
              <a:ext uri="{FF2B5EF4-FFF2-40B4-BE49-F238E27FC236}">
                <a16:creationId xmlns:a16="http://schemas.microsoft.com/office/drawing/2014/main" xmlns="" id="{71E9F226-EB6E-48C9-ADDA-636DE4BF4E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03-</a:t>
            </a:r>
            <a:br>
              <a:rPr lang="en-US" sz="3200" dirty="0">
                <a:solidFill>
                  <a:srgbClr val="FFFFFF"/>
                </a:solidFill>
              </a:rPr>
            </a:br>
            <a:r>
              <a:rPr lang="en-US" sz="3200" dirty="0">
                <a:solidFill>
                  <a:srgbClr val="FFFFFF"/>
                </a:solidFill>
              </a:rPr>
              <a:t>DATA DESCRIPTION</a:t>
            </a:r>
          </a:p>
        </p:txBody>
      </p:sp>
      <p:sp>
        <p:nvSpPr>
          <p:cNvPr id="3" name="Content Placeholder 2"/>
          <p:cNvSpPr>
            <a:spLocks noGrp="1"/>
          </p:cNvSpPr>
          <p:nvPr>
            <p:ph idx="1"/>
          </p:nvPr>
        </p:nvSpPr>
        <p:spPr>
          <a:xfrm>
            <a:off x="4893147" y="1502875"/>
            <a:ext cx="6108179" cy="4458135"/>
          </a:xfrm>
        </p:spPr>
        <p:txBody>
          <a:bodyPr anchor="ctr">
            <a:normAutofit/>
          </a:bodyPr>
          <a:lstStyle/>
          <a:p>
            <a:pPr lvl="0">
              <a:spcBef>
                <a:spcPts val="0"/>
              </a:spcBef>
              <a:spcAft>
                <a:spcPts val="0"/>
              </a:spcAft>
              <a:buSzPts val="1440"/>
              <a:buFont typeface="Arial" panose="020B0604020202020204" pitchFamily="34" charset="0"/>
              <a:buChar char="•"/>
            </a:pPr>
            <a:r>
              <a:rPr lang="en-US" sz="2000" u="sng" dirty="0">
                <a:solidFill>
                  <a:schemeClr val="tx1"/>
                </a:solidFill>
                <a:latin typeface="Times New Roman" panose="02020603050405020304" charset="0"/>
                <a:cs typeface="Times New Roman" panose="02020603050405020304" charset="0"/>
              </a:rPr>
              <a:t>Source of Data</a:t>
            </a:r>
            <a:r>
              <a:rPr lang="en-US" sz="2000" dirty="0">
                <a:solidFill>
                  <a:schemeClr val="tx1"/>
                </a:solidFill>
                <a:latin typeface="Times New Roman" panose="02020603050405020304" charset="0"/>
                <a:cs typeface="Times New Roman" panose="02020603050405020304" charset="0"/>
              </a:rPr>
              <a:t> :- </a:t>
            </a:r>
            <a:r>
              <a:rPr lang="en-US" sz="2000" dirty="0" err="1">
                <a:solidFill>
                  <a:schemeClr val="tx1"/>
                </a:solidFill>
                <a:latin typeface="Times New Roman" panose="02020603050405020304" charset="0"/>
                <a:cs typeface="Times New Roman" panose="02020603050405020304" charset="0"/>
              </a:rPr>
              <a:t>Kaggle</a:t>
            </a:r>
            <a:endParaRPr lang="en-US" sz="2000" dirty="0">
              <a:solidFill>
                <a:schemeClr val="tx1"/>
              </a:solidFill>
              <a:latin typeface="Times New Roman" panose="02020603050405020304" charset="0"/>
              <a:cs typeface="Times New Roman" panose="02020603050405020304" charset="0"/>
            </a:endParaRPr>
          </a:p>
          <a:p>
            <a:pPr>
              <a:spcBef>
                <a:spcPts val="0"/>
              </a:spcBef>
              <a:buSzPts val="1440"/>
              <a:buFont typeface="Arial" panose="020B0604020202020204" pitchFamily="34" charset="0"/>
              <a:buChar char="•"/>
            </a:pPr>
            <a:r>
              <a:rPr lang="en-US" sz="2000" u="sng" dirty="0">
                <a:solidFill>
                  <a:schemeClr val="tx1"/>
                </a:solidFill>
                <a:latin typeface="Times New Roman" panose="02020603050405020304" charset="0"/>
                <a:cs typeface="Times New Roman" panose="02020603050405020304" charset="0"/>
              </a:rPr>
              <a:t>Dataset</a:t>
            </a:r>
            <a:r>
              <a:rPr lang="en-US" sz="2000" dirty="0">
                <a:solidFill>
                  <a:schemeClr val="tx1"/>
                </a:solidFill>
                <a:latin typeface="Times New Roman" panose="02020603050405020304" charset="0"/>
                <a:cs typeface="Times New Roman" panose="02020603050405020304" charset="0"/>
              </a:rPr>
              <a:t> </a:t>
            </a:r>
            <a:r>
              <a:rPr lang="en-US" sz="2000" dirty="0" smtClean="0">
                <a:solidFill>
                  <a:schemeClr val="tx1"/>
                </a:solidFill>
                <a:latin typeface="Times New Roman" panose="02020603050405020304" charset="0"/>
                <a:cs typeface="Times New Roman" panose="02020603050405020304" charset="0"/>
              </a:rPr>
              <a:t>:-</a:t>
            </a:r>
            <a:r>
              <a:rPr lang="en-IN" sz="2000" dirty="0">
                <a:solidFill>
                  <a:schemeClr val="tx1"/>
                </a:solidFill>
                <a:hlinkClick r:id="rId2"/>
              </a:rPr>
              <a:t>https://www.kaggle.com/blastchar/telco-customer-churn</a:t>
            </a:r>
            <a:endParaRPr lang="en-US" sz="2000" dirty="0">
              <a:solidFill>
                <a:schemeClr val="tx1"/>
              </a:solidFill>
              <a:latin typeface="Times New Roman" panose="02020603050405020304" charset="0"/>
              <a:cs typeface="Times New Roman" panose="02020603050405020304" charset="0"/>
            </a:endParaRPr>
          </a:p>
          <a:p>
            <a:pPr lvl="0">
              <a:spcBef>
                <a:spcPts val="0"/>
              </a:spcBef>
              <a:buSzPts val="1440"/>
              <a:buFont typeface="Arial" panose="020B0604020202020204" pitchFamily="34" charset="0"/>
              <a:buChar char="•"/>
            </a:pPr>
            <a:r>
              <a:rPr lang="en-US" sz="2000" dirty="0" smtClean="0">
                <a:solidFill>
                  <a:schemeClr val="tx1"/>
                </a:solidFill>
                <a:latin typeface="Times New Roman" panose="02020603050405020304" charset="0"/>
                <a:cs typeface="Times New Roman" panose="02020603050405020304" charset="0"/>
              </a:rPr>
              <a:t> </a:t>
            </a:r>
            <a:r>
              <a:rPr lang="en-US" sz="2000" u="sng" dirty="0" smtClean="0">
                <a:solidFill>
                  <a:schemeClr val="tx1"/>
                </a:solidFill>
                <a:latin typeface="Times New Roman" panose="02020603050405020304" charset="0"/>
                <a:cs typeface="Times New Roman" panose="02020603050405020304" charset="0"/>
              </a:rPr>
              <a:t>Dependent </a:t>
            </a:r>
            <a:r>
              <a:rPr lang="en-US" sz="2000" u="sng" dirty="0">
                <a:solidFill>
                  <a:schemeClr val="tx1"/>
                </a:solidFill>
                <a:latin typeface="Times New Roman" panose="02020603050405020304" charset="0"/>
                <a:cs typeface="Times New Roman" panose="02020603050405020304" charset="0"/>
              </a:rPr>
              <a:t>Variable </a:t>
            </a:r>
            <a:r>
              <a:rPr lang="en-US" sz="2000" dirty="0">
                <a:solidFill>
                  <a:schemeClr val="tx1"/>
                </a:solidFill>
                <a:latin typeface="Times New Roman" panose="02020603050405020304" charset="0"/>
                <a:cs typeface="Times New Roman" panose="02020603050405020304" charset="0"/>
              </a:rPr>
              <a:t>:-  </a:t>
            </a:r>
            <a:r>
              <a:rPr lang="en-US" sz="2000" b="1" dirty="0">
                <a:solidFill>
                  <a:schemeClr val="tx1"/>
                </a:solidFill>
                <a:latin typeface="Times New Roman" panose="02020603050405020304" charset="0"/>
                <a:cs typeface="Times New Roman" panose="02020603050405020304" charset="0"/>
              </a:rPr>
              <a:t>Churn</a:t>
            </a:r>
            <a:r>
              <a:rPr lang="en-US" sz="2000" dirty="0">
                <a:solidFill>
                  <a:schemeClr val="tx1"/>
                </a:solidFill>
                <a:latin typeface="Times New Roman" panose="02020603050405020304" charset="0"/>
                <a:cs typeface="Times New Roman" panose="02020603050405020304" charset="0"/>
              </a:rPr>
              <a:t> : Whether the customer churned or not (Yes or No).</a:t>
            </a:r>
          </a:p>
          <a:p>
            <a:pPr lvl="0">
              <a:spcBef>
                <a:spcPts val="1000"/>
              </a:spcBef>
              <a:spcAft>
                <a:spcPts val="0"/>
              </a:spcAft>
              <a:buSzPts val="1440"/>
              <a:buFont typeface="Arial" panose="020B0604020202020204" pitchFamily="34" charset="0"/>
              <a:buChar char="•"/>
            </a:pPr>
            <a:r>
              <a:rPr lang="en-US" sz="2000" u="sng" dirty="0">
                <a:solidFill>
                  <a:schemeClr val="tx1"/>
                </a:solidFill>
                <a:latin typeface="Times New Roman" panose="02020603050405020304" charset="0"/>
                <a:cs typeface="Times New Roman" panose="02020603050405020304" charset="0"/>
              </a:rPr>
              <a:t>Independent Variables</a:t>
            </a:r>
            <a:r>
              <a:rPr lang="en-US" sz="2000" dirty="0">
                <a:solidFill>
                  <a:schemeClr val="tx1"/>
                </a:solidFill>
                <a:latin typeface="Times New Roman" panose="02020603050405020304" charset="0"/>
                <a:cs typeface="Times New Roman" panose="02020603050405020304" charset="0"/>
              </a:rPr>
              <a:t> :- There are 20 independent </a:t>
            </a:r>
            <a:r>
              <a:rPr lang="en-US" sz="2000" dirty="0" smtClean="0">
                <a:solidFill>
                  <a:schemeClr val="tx1"/>
                </a:solidFill>
                <a:latin typeface="Times New Roman" panose="02020603050405020304" charset="0"/>
                <a:cs typeface="Times New Roman" panose="02020603050405020304" charset="0"/>
              </a:rPr>
              <a:t>variables.</a:t>
            </a:r>
          </a:p>
          <a:p>
            <a:pPr lvl="0">
              <a:spcBef>
                <a:spcPts val="1000"/>
              </a:spcBef>
              <a:spcAft>
                <a:spcPts val="0"/>
              </a:spcAft>
              <a:buSzPts val="1440"/>
              <a:buFont typeface="Arial" panose="020B0604020202020204" pitchFamily="34" charset="0"/>
              <a:buChar char="•"/>
            </a:pPr>
            <a:endParaRPr lang="en-US" sz="2000" dirty="0" smtClean="0">
              <a:latin typeface="Times New Roman" panose="02020603050405020304" charset="0"/>
              <a:cs typeface="Times New Roman" panose="02020603050405020304" charset="0"/>
            </a:endParaRPr>
          </a:p>
          <a:p>
            <a:pPr lvl="0">
              <a:spcBef>
                <a:spcPts val="1000"/>
              </a:spcBef>
              <a:spcAft>
                <a:spcPts val="0"/>
              </a:spcAft>
              <a:buSzPts val="1440"/>
              <a:buFont typeface="Arial" panose="020B0604020202020204" pitchFamily="34" charset="0"/>
              <a:buChar char="•"/>
            </a:pPr>
            <a:endParaRPr lang="en-US" sz="2000" dirty="0" smtClean="0">
              <a:latin typeface="Times New Roman" panose="02020603050405020304" charset="0"/>
              <a:cs typeface="Times New Roman" panose="02020603050405020304" charset="0"/>
            </a:endParaRPr>
          </a:p>
          <a:p>
            <a:pPr>
              <a:buFont typeface="Wingdings" panose="05000000000000000000" pitchFamily="2" charset="2"/>
              <a:buChar char="v"/>
            </a:pPr>
            <a:endParaRPr dirty="0"/>
          </a:p>
        </p:txBody>
      </p:sp>
    </p:spTree>
    <p:extLst>
      <p:ext uri="{BB962C8B-B14F-4D97-AF65-F5344CB8AC3E}">
        <p14:creationId xmlns:p14="http://schemas.microsoft.com/office/powerpoint/2010/main" val="172707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139" y="832919"/>
            <a:ext cx="11561275" cy="5180905"/>
          </a:xfrm>
          <a:prstGeom prst="rect">
            <a:avLst/>
          </a:prstGeom>
          <a:noFill/>
        </p:spPr>
        <p:txBody>
          <a:bodyPr wrap="square" rtlCol="0">
            <a:spAutoFit/>
          </a:bodyPr>
          <a:lstStyle/>
          <a:p>
            <a:pPr marL="342900" indent="-342900">
              <a:spcBef>
                <a:spcPts val="1000"/>
              </a:spcBef>
              <a:buSzPts val="1280"/>
              <a:buFont typeface="Wingdings" panose="05000000000000000000" pitchFamily="2" charset="2"/>
              <a:buChar char="q"/>
            </a:pPr>
            <a:r>
              <a:rPr lang="en-US" sz="2400" u="sng" dirty="0" smtClean="0">
                <a:latin typeface="Times New Roman" panose="02020603050405020304" charset="0"/>
                <a:cs typeface="Times New Roman" panose="02020603050405020304" charset="0"/>
              </a:rPr>
              <a:t>customer ID</a:t>
            </a:r>
            <a:r>
              <a:rPr lang="en-US" sz="2400" dirty="0" smtClean="0">
                <a:latin typeface="Times New Roman" panose="02020603050405020304" charset="0"/>
                <a:cs typeface="Times New Roman" panose="02020603050405020304" charset="0"/>
              </a:rPr>
              <a:t> : Customer ID</a:t>
            </a:r>
          </a:p>
          <a:p>
            <a:pPr marL="342900" indent="-342900">
              <a:spcBef>
                <a:spcPts val="1000"/>
              </a:spcBef>
              <a:buSzPts val="1280"/>
              <a:buFont typeface="Wingdings" panose="05000000000000000000" pitchFamily="2" charset="2"/>
              <a:buChar char="q"/>
            </a:pPr>
            <a:r>
              <a:rPr lang="en-US" sz="2400" u="sng" dirty="0" smtClean="0">
                <a:latin typeface="Times New Roman" panose="02020603050405020304" charset="0"/>
                <a:cs typeface="Times New Roman" panose="02020603050405020304" charset="0"/>
              </a:rPr>
              <a:t>Gender</a:t>
            </a:r>
            <a:r>
              <a:rPr lang="en-US" sz="2400" dirty="0" smtClean="0">
                <a:latin typeface="Times New Roman" panose="02020603050405020304" charset="0"/>
                <a:cs typeface="Times New Roman" panose="02020603050405020304" charset="0"/>
              </a:rPr>
              <a:t> : Customer  gender (female, male)</a:t>
            </a:r>
          </a:p>
          <a:p>
            <a:pPr marL="342900" indent="-342900">
              <a:spcBef>
                <a:spcPts val="1000"/>
              </a:spcBef>
              <a:buSzPts val="1280"/>
              <a:buFont typeface="Wingdings" panose="05000000000000000000" pitchFamily="2" charset="2"/>
              <a:buChar char="q"/>
            </a:pPr>
            <a:r>
              <a:rPr lang="en-US" sz="2400" u="sng" dirty="0" smtClean="0">
                <a:latin typeface="Times New Roman" panose="02020603050405020304" charset="0"/>
                <a:cs typeface="Times New Roman" panose="02020603050405020304" charset="0"/>
              </a:rPr>
              <a:t>Senior Citizen </a:t>
            </a:r>
            <a:r>
              <a:rPr lang="en-US" sz="2400" dirty="0" smtClean="0">
                <a:latin typeface="Times New Roman" panose="02020603050405020304" charset="0"/>
                <a:cs typeface="Times New Roman" panose="02020603050405020304" charset="0"/>
              </a:rPr>
              <a:t>: Whether the customer is a senior citizen or not (1, 0)</a:t>
            </a:r>
          </a:p>
          <a:p>
            <a:pPr marL="342900" indent="-342900">
              <a:spcBef>
                <a:spcPts val="1000"/>
              </a:spcBef>
              <a:buSzPts val="1280"/>
              <a:buFont typeface="Wingdings" panose="05000000000000000000" pitchFamily="2" charset="2"/>
              <a:buChar char="q"/>
            </a:pPr>
            <a:r>
              <a:rPr lang="en-US" sz="2400" u="sng" dirty="0" smtClean="0">
                <a:latin typeface="Times New Roman" panose="02020603050405020304" charset="0"/>
                <a:cs typeface="Times New Roman" panose="02020603050405020304" charset="0"/>
              </a:rPr>
              <a:t>Partner</a:t>
            </a:r>
            <a:r>
              <a:rPr lang="en-US" sz="2400" dirty="0" smtClean="0">
                <a:latin typeface="Times New Roman" panose="02020603050405020304" charset="0"/>
                <a:cs typeface="Times New Roman" panose="02020603050405020304" charset="0"/>
              </a:rPr>
              <a:t> : Whether the customer has a partner or not (Yes, No)</a:t>
            </a:r>
          </a:p>
          <a:p>
            <a:pPr marL="342900" indent="-342900">
              <a:spcBef>
                <a:spcPts val="1000"/>
              </a:spcBef>
              <a:buSzPts val="1280"/>
              <a:buFont typeface="Wingdings" panose="05000000000000000000" pitchFamily="2" charset="2"/>
              <a:buChar char="q"/>
            </a:pPr>
            <a:r>
              <a:rPr lang="en-US" sz="2400" u="sng" dirty="0" smtClean="0">
                <a:latin typeface="Times New Roman" panose="02020603050405020304" charset="0"/>
                <a:cs typeface="Times New Roman" panose="02020603050405020304" charset="0"/>
              </a:rPr>
              <a:t>Dependents</a:t>
            </a:r>
            <a:r>
              <a:rPr lang="en-US" sz="2400" dirty="0" smtClean="0">
                <a:latin typeface="Times New Roman" panose="02020603050405020304" charset="0"/>
                <a:cs typeface="Times New Roman" panose="02020603050405020304" charset="0"/>
              </a:rPr>
              <a:t> : Whether the customer has dependents or not (Yes, No)</a:t>
            </a:r>
          </a:p>
          <a:p>
            <a:pPr marL="342900" indent="-342900">
              <a:spcBef>
                <a:spcPts val="1000"/>
              </a:spcBef>
              <a:buSzPts val="1280"/>
              <a:buFont typeface="Wingdings" panose="05000000000000000000" pitchFamily="2" charset="2"/>
              <a:buChar char="q"/>
            </a:pPr>
            <a:r>
              <a:rPr lang="en-US" sz="2400" u="sng" dirty="0" smtClean="0">
                <a:latin typeface="Times New Roman" panose="02020603050405020304" charset="0"/>
                <a:cs typeface="Times New Roman" panose="02020603050405020304" charset="0"/>
              </a:rPr>
              <a:t>tenure</a:t>
            </a:r>
            <a:r>
              <a:rPr lang="en-US" sz="2400" dirty="0" smtClean="0">
                <a:latin typeface="Times New Roman" panose="02020603050405020304" charset="0"/>
                <a:cs typeface="Times New Roman" panose="02020603050405020304" charset="0"/>
              </a:rPr>
              <a:t> : Number of months the customer has stayed with the company</a:t>
            </a:r>
          </a:p>
          <a:p>
            <a:pPr marL="342900" indent="-342900">
              <a:spcBef>
                <a:spcPts val="1000"/>
              </a:spcBef>
              <a:buSzPts val="1280"/>
              <a:buFont typeface="Wingdings" panose="05000000000000000000" pitchFamily="2" charset="2"/>
              <a:buChar char="q"/>
            </a:pPr>
            <a:r>
              <a:rPr lang="en-US" sz="2400" u="sng" dirty="0" smtClean="0">
                <a:latin typeface="Times New Roman" panose="02020603050405020304" charset="0"/>
                <a:cs typeface="Times New Roman" panose="02020603050405020304" charset="0"/>
              </a:rPr>
              <a:t>Phone Service </a:t>
            </a:r>
            <a:r>
              <a:rPr lang="en-US" sz="2400" dirty="0" smtClean="0">
                <a:latin typeface="Times New Roman" panose="02020603050405020304" charset="0"/>
                <a:cs typeface="Times New Roman" panose="02020603050405020304" charset="0"/>
              </a:rPr>
              <a:t>: Whether the customer has a phone service or not (Yes, No)</a:t>
            </a:r>
          </a:p>
          <a:p>
            <a:pPr marL="342900" indent="-342900">
              <a:spcBef>
                <a:spcPts val="1000"/>
              </a:spcBef>
              <a:buSzPts val="1280"/>
              <a:buFont typeface="Wingdings" panose="05000000000000000000" pitchFamily="2" charset="2"/>
              <a:buChar char="q"/>
            </a:pPr>
            <a:r>
              <a:rPr lang="en-IN" sz="2400" u="sng" dirty="0" smtClean="0">
                <a:latin typeface="Times New Roman" panose="02020603050405020304" charset="0"/>
                <a:cs typeface="Times New Roman" panose="02020603050405020304" charset="0"/>
                <a:sym typeface="+mn-ea"/>
              </a:rPr>
              <a:t>Multiple Lines </a:t>
            </a:r>
            <a:r>
              <a:rPr lang="en-IN" sz="2400" dirty="0" smtClean="0">
                <a:latin typeface="Times New Roman" panose="02020603050405020304" charset="0"/>
                <a:cs typeface="Times New Roman" panose="02020603050405020304" charset="0"/>
                <a:sym typeface="+mn-ea"/>
              </a:rPr>
              <a:t>: Whether the customer has multiple lines or not (Yes, No, No phone service)</a:t>
            </a:r>
          </a:p>
          <a:p>
            <a:pPr marL="342900" indent="-342900">
              <a:spcBef>
                <a:spcPts val="1000"/>
              </a:spcBef>
              <a:buSzPts val="1280"/>
              <a:buFont typeface="Wingdings" panose="05000000000000000000" pitchFamily="2" charset="2"/>
              <a:buChar char="q"/>
            </a:pPr>
            <a:r>
              <a:rPr lang="en-IN" sz="2400" u="sng" dirty="0" smtClean="0">
                <a:latin typeface="Times New Roman" panose="02020603050405020304" charset="0"/>
                <a:cs typeface="Times New Roman" panose="02020603050405020304" charset="0"/>
                <a:sym typeface="+mn-ea"/>
              </a:rPr>
              <a:t>Internet Service </a:t>
            </a:r>
            <a:r>
              <a:rPr lang="en-IN" sz="2400" dirty="0" smtClean="0">
                <a:latin typeface="Times New Roman" panose="02020603050405020304" charset="0"/>
                <a:cs typeface="Times New Roman" panose="02020603050405020304" charset="0"/>
                <a:sym typeface="+mn-ea"/>
              </a:rPr>
              <a:t>: Customer’s internet service provider (DSL, </a:t>
            </a:r>
            <a:r>
              <a:rPr lang="en-IN" sz="2400" dirty="0" err="1" smtClean="0">
                <a:latin typeface="Times New Roman" panose="02020603050405020304" charset="0"/>
                <a:cs typeface="Times New Roman" panose="02020603050405020304" charset="0"/>
                <a:sym typeface="+mn-ea"/>
              </a:rPr>
              <a:t>Fiber</a:t>
            </a:r>
            <a:r>
              <a:rPr lang="en-IN" sz="2400" dirty="0" smtClean="0">
                <a:latin typeface="Times New Roman" panose="02020603050405020304" charset="0"/>
                <a:cs typeface="Times New Roman" panose="02020603050405020304" charset="0"/>
                <a:sym typeface="+mn-ea"/>
              </a:rPr>
              <a:t> optic, No)</a:t>
            </a:r>
            <a:endParaRPr lang="en-US" sz="2400" dirty="0" smtClean="0">
              <a:latin typeface="Times New Roman" panose="02020603050405020304" charset="0"/>
              <a:cs typeface="Times New Roman" panose="02020603050405020304" charset="0"/>
            </a:endParaRPr>
          </a:p>
          <a:p>
            <a:endParaRPr lang="en-US" sz="2400" dirty="0"/>
          </a:p>
        </p:txBody>
      </p:sp>
    </p:spTree>
    <p:extLst>
      <p:ext uri="{BB962C8B-B14F-4D97-AF65-F5344CB8AC3E}">
        <p14:creationId xmlns:p14="http://schemas.microsoft.com/office/powerpoint/2010/main" val="1147890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748" y="869133"/>
            <a:ext cx="11959628" cy="4975721"/>
          </a:xfrm>
          <a:prstGeom prst="rect">
            <a:avLst/>
          </a:prstGeom>
          <a:noFill/>
        </p:spPr>
        <p:txBody>
          <a:bodyPr wrap="square" rtlCol="0">
            <a:spAutoFit/>
          </a:bodyPr>
          <a:lstStyle/>
          <a:p>
            <a:pPr marL="720090" lvl="0" indent="-285750">
              <a:spcBef>
                <a:spcPts val="1000"/>
              </a:spcBef>
              <a:buSzPts val="1440"/>
              <a:buFont typeface="Wingdings" panose="05000000000000000000" pitchFamily="2" charset="2"/>
              <a:buChar char="q"/>
            </a:pPr>
            <a:r>
              <a:rPr lang="en-US" u="sng" dirty="0" smtClean="0">
                <a:latin typeface="Times New Roman" panose="02020603050405020304" charset="0"/>
                <a:cs typeface="Times New Roman" panose="02020603050405020304" charset="0"/>
              </a:rPr>
              <a:t>Online Backup </a:t>
            </a:r>
            <a:r>
              <a:rPr lang="en-US" dirty="0" smtClean="0">
                <a:latin typeface="Times New Roman" panose="02020603050405020304" charset="0"/>
                <a:cs typeface="Times New Roman" panose="02020603050405020304" charset="0"/>
              </a:rPr>
              <a:t>: Whether the customer has online backup or not (Yes, No, No internet service)</a:t>
            </a:r>
          </a:p>
          <a:p>
            <a:pPr marL="720090" lvl="0" indent="-285750">
              <a:spcBef>
                <a:spcPts val="1000"/>
              </a:spcBef>
              <a:buSzPts val="1440"/>
              <a:buFont typeface="Wingdings" panose="05000000000000000000" pitchFamily="2" charset="2"/>
              <a:buChar char="q"/>
            </a:pPr>
            <a:r>
              <a:rPr lang="en-US" u="sng" dirty="0" smtClean="0">
                <a:latin typeface="Times New Roman" panose="02020603050405020304" charset="0"/>
                <a:cs typeface="Times New Roman" panose="02020603050405020304" charset="0"/>
              </a:rPr>
              <a:t>Online Security </a:t>
            </a:r>
            <a:r>
              <a:rPr lang="en-US" dirty="0" smtClean="0">
                <a:latin typeface="Times New Roman" panose="02020603050405020304" charset="0"/>
                <a:cs typeface="Times New Roman" panose="02020603050405020304" charset="0"/>
              </a:rPr>
              <a:t>: Whether the customer has online security or not (Yes, No, No internet service)</a:t>
            </a:r>
          </a:p>
          <a:p>
            <a:pPr marL="720090" lvl="0" indent="-285750">
              <a:spcBef>
                <a:spcPts val="1000"/>
              </a:spcBef>
              <a:buSzPts val="1440"/>
              <a:buFont typeface="Wingdings" panose="05000000000000000000" pitchFamily="2" charset="2"/>
              <a:buChar char="q"/>
            </a:pPr>
            <a:r>
              <a:rPr lang="en-US" dirty="0" smtClean="0">
                <a:latin typeface="Times New Roman" panose="02020603050405020304" charset="0"/>
                <a:cs typeface="Times New Roman" panose="02020603050405020304" charset="0"/>
              </a:rPr>
              <a:t>De</a:t>
            </a:r>
            <a:r>
              <a:rPr lang="en-US" u="sng" dirty="0" smtClean="0">
                <a:latin typeface="Times New Roman" panose="02020603050405020304" charset="0"/>
                <a:cs typeface="Times New Roman" panose="02020603050405020304" charset="0"/>
              </a:rPr>
              <a:t>vice Protection </a:t>
            </a:r>
            <a:r>
              <a:rPr lang="en-US" dirty="0" smtClean="0">
                <a:latin typeface="Times New Roman" panose="02020603050405020304" charset="0"/>
                <a:cs typeface="Times New Roman" panose="02020603050405020304" charset="0"/>
              </a:rPr>
              <a:t>: Whether the customer has device protection or not (Yes, No, No internet service)</a:t>
            </a:r>
          </a:p>
          <a:p>
            <a:pPr marL="720090" lvl="0" indent="-285750">
              <a:spcBef>
                <a:spcPts val="1000"/>
              </a:spcBef>
              <a:buSzPts val="1440"/>
              <a:buFont typeface="Wingdings" panose="05000000000000000000" pitchFamily="2" charset="2"/>
              <a:buChar char="q"/>
            </a:pPr>
            <a:r>
              <a:rPr lang="en-US" u="sng" dirty="0" smtClean="0">
                <a:latin typeface="Times New Roman" panose="02020603050405020304" charset="0"/>
                <a:cs typeface="Times New Roman" panose="02020603050405020304" charset="0"/>
              </a:rPr>
              <a:t>Tech Support </a:t>
            </a:r>
            <a:r>
              <a:rPr lang="en-US" dirty="0" smtClean="0">
                <a:latin typeface="Times New Roman" panose="02020603050405020304" charset="0"/>
                <a:cs typeface="Times New Roman" panose="02020603050405020304" charset="0"/>
              </a:rPr>
              <a:t>: Whether the customer has tech support or not (Yes, No, No internet service)</a:t>
            </a:r>
          </a:p>
          <a:p>
            <a:pPr marL="720090" lvl="0" indent="-285750">
              <a:spcBef>
                <a:spcPts val="1000"/>
              </a:spcBef>
              <a:buSzPts val="1440"/>
              <a:buFont typeface="Wingdings" panose="05000000000000000000" pitchFamily="2" charset="2"/>
              <a:buChar char="q"/>
            </a:pPr>
            <a:r>
              <a:rPr lang="en-US" u="sng" dirty="0" smtClean="0">
                <a:latin typeface="Times New Roman" panose="02020603050405020304" charset="0"/>
                <a:cs typeface="Times New Roman" panose="02020603050405020304" charset="0"/>
              </a:rPr>
              <a:t>Streaming TV </a:t>
            </a:r>
            <a:r>
              <a:rPr lang="en-US" dirty="0" smtClean="0">
                <a:latin typeface="Times New Roman" panose="02020603050405020304" charset="0"/>
                <a:cs typeface="Times New Roman" panose="02020603050405020304" charset="0"/>
              </a:rPr>
              <a:t>: Whether the customer has streaming TV or not (Yes, No, No internet service)</a:t>
            </a:r>
          </a:p>
          <a:p>
            <a:pPr marL="720090" lvl="0" indent="-285750">
              <a:spcBef>
                <a:spcPts val="1000"/>
              </a:spcBef>
              <a:buSzPts val="1440"/>
              <a:buFont typeface="Wingdings" panose="05000000000000000000" pitchFamily="2" charset="2"/>
              <a:buChar char="q"/>
            </a:pPr>
            <a:r>
              <a:rPr lang="en-US" u="sng" dirty="0" smtClean="0">
                <a:latin typeface="Times New Roman" panose="02020603050405020304" charset="0"/>
                <a:cs typeface="Times New Roman" panose="02020603050405020304" charset="0"/>
              </a:rPr>
              <a:t>Streaming Movies </a:t>
            </a:r>
            <a:r>
              <a:rPr lang="en-US" dirty="0" smtClean="0">
                <a:latin typeface="Times New Roman" panose="02020603050405020304" charset="0"/>
                <a:cs typeface="Times New Roman" panose="02020603050405020304" charset="0"/>
              </a:rPr>
              <a:t>: Whether the customer has streaming movies or not (Yes, No, No internet service)</a:t>
            </a:r>
          </a:p>
          <a:p>
            <a:pPr marL="720090" lvl="0" indent="-285750">
              <a:spcBef>
                <a:spcPts val="1000"/>
              </a:spcBef>
              <a:buSzPts val="1440"/>
              <a:buFont typeface="Wingdings" panose="05000000000000000000" pitchFamily="2" charset="2"/>
              <a:buChar char="q"/>
            </a:pPr>
            <a:r>
              <a:rPr lang="en-US" u="sng" dirty="0" smtClean="0">
                <a:latin typeface="Times New Roman" panose="02020603050405020304" charset="0"/>
                <a:cs typeface="Times New Roman" panose="02020603050405020304" charset="0"/>
              </a:rPr>
              <a:t>Contract</a:t>
            </a:r>
            <a:r>
              <a:rPr lang="en-US" dirty="0" smtClean="0">
                <a:latin typeface="Times New Roman" panose="02020603050405020304" charset="0"/>
                <a:cs typeface="Times New Roman" panose="02020603050405020304" charset="0"/>
              </a:rPr>
              <a:t> : The contract term of the customer (Month-to-month, One year, Two year)</a:t>
            </a:r>
          </a:p>
          <a:p>
            <a:pPr marL="720090" lvl="0" indent="-285750">
              <a:spcBef>
                <a:spcPts val="1000"/>
              </a:spcBef>
              <a:buSzPts val="1440"/>
              <a:buFont typeface="Wingdings" panose="05000000000000000000" pitchFamily="2" charset="2"/>
              <a:buChar char="q"/>
            </a:pPr>
            <a:r>
              <a:rPr lang="en-US" u="sng" dirty="0" smtClean="0">
                <a:latin typeface="Times New Roman" panose="02020603050405020304" charset="0"/>
                <a:cs typeface="Times New Roman" panose="02020603050405020304" charset="0"/>
              </a:rPr>
              <a:t>Paperless Billing </a:t>
            </a:r>
            <a:r>
              <a:rPr lang="en-US" dirty="0" smtClean="0">
                <a:latin typeface="Times New Roman" panose="02020603050405020304" charset="0"/>
                <a:cs typeface="Times New Roman" panose="02020603050405020304" charset="0"/>
              </a:rPr>
              <a:t>: Whether the customer has paperless billing or not (Yes, No)</a:t>
            </a:r>
          </a:p>
          <a:p>
            <a:pPr marL="720090" lvl="0" indent="-285750">
              <a:spcBef>
                <a:spcPts val="1000"/>
              </a:spcBef>
              <a:buSzPts val="1440"/>
              <a:buFont typeface="Wingdings" panose="05000000000000000000" pitchFamily="2" charset="2"/>
              <a:buChar char="q"/>
            </a:pPr>
            <a:r>
              <a:rPr lang="en-US" u="sng" dirty="0" smtClean="0">
                <a:latin typeface="Times New Roman" panose="02020603050405020304" charset="0"/>
                <a:cs typeface="Times New Roman" panose="02020603050405020304" charset="0"/>
              </a:rPr>
              <a:t>Payment Method </a:t>
            </a:r>
            <a:r>
              <a:rPr lang="en-US" dirty="0" smtClean="0">
                <a:latin typeface="Times New Roman" panose="02020603050405020304" charset="0"/>
                <a:cs typeface="Times New Roman" panose="02020603050405020304" charset="0"/>
              </a:rPr>
              <a:t>: The customer’s payment method (Electronic check, Mailed check, Bank transfer (automatic), Credit card (automatic)) </a:t>
            </a:r>
          </a:p>
          <a:p>
            <a:pPr marL="720090" lvl="0" indent="-285750">
              <a:spcBef>
                <a:spcPts val="1000"/>
              </a:spcBef>
              <a:buSzPts val="1440"/>
              <a:buFont typeface="Wingdings" panose="05000000000000000000" pitchFamily="2" charset="2"/>
              <a:buChar char="q"/>
            </a:pPr>
            <a:r>
              <a:rPr lang="en-US" u="sng" dirty="0" smtClean="0">
                <a:latin typeface="Times New Roman" panose="02020603050405020304" charset="0"/>
                <a:cs typeface="Times New Roman" panose="02020603050405020304" charset="0"/>
              </a:rPr>
              <a:t>Monthly Charges </a:t>
            </a:r>
            <a:r>
              <a:rPr lang="en-US" dirty="0" smtClean="0">
                <a:latin typeface="Times New Roman" panose="02020603050405020304" charset="0"/>
                <a:cs typeface="Times New Roman" panose="02020603050405020304" charset="0"/>
              </a:rPr>
              <a:t>:The amount charged to the customer monthly</a:t>
            </a:r>
          </a:p>
          <a:p>
            <a:pPr marL="720090" lvl="0" indent="-285750">
              <a:spcBef>
                <a:spcPts val="1000"/>
              </a:spcBef>
              <a:buSzPts val="1440"/>
              <a:buFont typeface="Wingdings" panose="05000000000000000000" pitchFamily="2" charset="2"/>
              <a:buChar char="q"/>
            </a:pPr>
            <a:r>
              <a:rPr lang="en-US" u="sng" dirty="0" smtClean="0">
                <a:latin typeface="Times New Roman" panose="02020603050405020304" charset="0"/>
                <a:cs typeface="Times New Roman" panose="02020603050405020304" charset="0"/>
              </a:rPr>
              <a:t>Total Charges </a:t>
            </a:r>
            <a:r>
              <a:rPr lang="en-US" dirty="0" smtClean="0">
                <a:latin typeface="Times New Roman" panose="02020603050405020304" charset="0"/>
                <a:cs typeface="Times New Roman" panose="02020603050405020304" charset="0"/>
              </a:rPr>
              <a:t>: The total amount charged to the customer</a:t>
            </a:r>
          </a:p>
          <a:p>
            <a:endParaRPr lang="en-US" dirty="0"/>
          </a:p>
        </p:txBody>
      </p:sp>
    </p:spTree>
    <p:extLst>
      <p:ext uri="{BB962C8B-B14F-4D97-AF65-F5344CB8AC3E}">
        <p14:creationId xmlns:p14="http://schemas.microsoft.com/office/powerpoint/2010/main" val="2723884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337" y="832919"/>
            <a:ext cx="6301212" cy="1231106"/>
          </a:xfrm>
          <a:prstGeom prst="rect">
            <a:avLst/>
          </a:prstGeom>
          <a:noFill/>
        </p:spPr>
        <p:txBody>
          <a:bodyPr wrap="square" rtlCol="0">
            <a:spAutoFit/>
          </a:bodyPr>
          <a:lstStyle/>
          <a:p>
            <a:r>
              <a:rPr lang="en-US" sz="2000" u="sng" dirty="0" smtClean="0"/>
              <a:t>Data Analysis:</a:t>
            </a:r>
          </a:p>
          <a:p>
            <a:endParaRPr lang="en-US" u="sng" dirty="0" smtClean="0"/>
          </a:p>
          <a:p>
            <a:r>
              <a:rPr lang="en-US" dirty="0" err="1" smtClean="0">
                <a:latin typeface="Times New Roman" panose="02020603050405020304" charset="0"/>
                <a:cs typeface="Times New Roman" panose="02020603050405020304" charset="0"/>
              </a:rPr>
              <a:t>Univariate</a:t>
            </a:r>
            <a:r>
              <a:rPr lang="en-US" dirty="0" smtClean="0">
                <a:latin typeface="Times New Roman" panose="02020603050405020304" charset="0"/>
                <a:cs typeface="Times New Roman" panose="02020603050405020304" charset="0"/>
              </a:rPr>
              <a:t> analysis to understand the churn:</a:t>
            </a:r>
          </a:p>
          <a:p>
            <a:endParaRPr lang="en-US" dirty="0"/>
          </a:p>
        </p:txBody>
      </p:sp>
      <p:pic>
        <p:nvPicPr>
          <p:cNvPr id="3" name="Picture 4" descr="untitled"/>
          <p:cNvPicPr>
            <a:picLocks noChangeAspect="1"/>
          </p:cNvPicPr>
          <p:nvPr/>
        </p:nvPicPr>
        <p:blipFill>
          <a:blip r:embed="rId2"/>
          <a:stretch>
            <a:fillRect/>
          </a:stretch>
        </p:blipFill>
        <p:spPr>
          <a:xfrm>
            <a:off x="421372" y="2064025"/>
            <a:ext cx="5506720" cy="3036570"/>
          </a:xfrm>
          <a:prstGeom prst="rect">
            <a:avLst/>
          </a:prstGeom>
        </p:spPr>
      </p:pic>
      <p:pic>
        <p:nvPicPr>
          <p:cNvPr id="4" name="Picture 6" descr="2"/>
          <p:cNvPicPr>
            <a:picLocks noChangeAspect="1"/>
          </p:cNvPicPr>
          <p:nvPr/>
        </p:nvPicPr>
        <p:blipFill>
          <a:blip r:embed="rId3"/>
          <a:stretch>
            <a:fillRect/>
          </a:stretch>
        </p:blipFill>
        <p:spPr>
          <a:xfrm>
            <a:off x="6274100" y="2064025"/>
            <a:ext cx="5715040" cy="3335020"/>
          </a:xfrm>
          <a:prstGeom prst="rect">
            <a:avLst/>
          </a:prstGeom>
        </p:spPr>
      </p:pic>
      <p:sp>
        <p:nvSpPr>
          <p:cNvPr id="5" name="Rectangle 4"/>
          <p:cNvSpPr/>
          <p:nvPr/>
        </p:nvSpPr>
        <p:spPr>
          <a:xfrm>
            <a:off x="431549" y="5785660"/>
            <a:ext cx="6096000" cy="646331"/>
          </a:xfrm>
          <a:prstGeom prst="rect">
            <a:avLst/>
          </a:prstGeom>
        </p:spPr>
        <p:txBody>
          <a:bodyPr>
            <a:spAutoFit/>
          </a:bodyPr>
          <a:lstStyle/>
          <a:p>
            <a:r>
              <a:rPr lang="en-US" u="sng" dirty="0" smtClean="0">
                <a:solidFill>
                  <a:srgbClr val="C00000"/>
                </a:solidFill>
              </a:rPr>
              <a:t>Observation</a:t>
            </a:r>
            <a:r>
              <a:rPr lang="en-US" dirty="0" smtClean="0">
                <a:solidFill>
                  <a:srgbClr val="C00000"/>
                </a:solidFill>
              </a:rPr>
              <a:t>: </a:t>
            </a:r>
            <a:r>
              <a:rPr lang="en-US" dirty="0" smtClean="0"/>
              <a:t>Churn rate for Fiber optic customers are more when compared to DSL and No service provider</a:t>
            </a:r>
            <a:endParaRPr lang="en-US" dirty="0"/>
          </a:p>
        </p:txBody>
      </p:sp>
      <p:sp>
        <p:nvSpPr>
          <p:cNvPr id="6" name="Rectangle 5"/>
          <p:cNvSpPr/>
          <p:nvPr/>
        </p:nvSpPr>
        <p:spPr>
          <a:xfrm>
            <a:off x="6274100" y="5785660"/>
            <a:ext cx="6096000" cy="646331"/>
          </a:xfrm>
          <a:prstGeom prst="rect">
            <a:avLst/>
          </a:prstGeom>
        </p:spPr>
        <p:txBody>
          <a:bodyPr>
            <a:spAutoFit/>
          </a:bodyPr>
          <a:lstStyle/>
          <a:p>
            <a:r>
              <a:rPr lang="en-US" dirty="0" smtClean="0"/>
              <a:t>Churn rate is higher for the subscribers who doesn't have online security.</a:t>
            </a:r>
            <a:endParaRPr lang="en-US" dirty="0"/>
          </a:p>
        </p:txBody>
      </p:sp>
    </p:spTree>
    <p:extLst>
      <p:ext uri="{BB962C8B-B14F-4D97-AF65-F5344CB8AC3E}">
        <p14:creationId xmlns:p14="http://schemas.microsoft.com/office/powerpoint/2010/main" val="2468739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3.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4.xml><?xml version="1.0" encoding="utf-8"?>
<a:theme xmlns:a="http://schemas.openxmlformats.org/drawingml/2006/main" name="2_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5.xml><?xml version="1.0" encoding="utf-8"?>
<a:theme xmlns:a="http://schemas.openxmlformats.org/drawingml/2006/main" name="3_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6.xml><?xml version="1.0" encoding="utf-8"?>
<a:theme xmlns:a="http://schemas.openxmlformats.org/drawingml/2006/main" name="4_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1720</Words>
  <Application>Microsoft Office PowerPoint</Application>
  <PresentationFormat>Widescreen</PresentationFormat>
  <Paragraphs>173</Paragraphs>
  <Slides>26</Slides>
  <Notes>1</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26</vt:i4>
      </vt:variant>
    </vt:vector>
  </HeadingPairs>
  <TitlesOfParts>
    <vt:vector size="40" baseType="lpstr">
      <vt:lpstr>Arial</vt:lpstr>
      <vt:lpstr>Calibri</vt:lpstr>
      <vt:lpstr>Calibri Light</vt:lpstr>
      <vt:lpstr>Century Gothic</vt:lpstr>
      <vt:lpstr>Gill Sans MT</vt:lpstr>
      <vt:lpstr>Times New Roman</vt:lpstr>
      <vt:lpstr>Wingdings</vt:lpstr>
      <vt:lpstr>Wingdings 2</vt:lpstr>
      <vt:lpstr>Office Theme</vt:lpstr>
      <vt:lpstr>Dividend</vt:lpstr>
      <vt:lpstr>1_Dividend</vt:lpstr>
      <vt:lpstr>2_Dividend</vt:lpstr>
      <vt:lpstr>3_Dividend</vt:lpstr>
      <vt:lpstr>4_Dividend</vt:lpstr>
      <vt:lpstr>MBA 652A Statistical Modelling for Business Analytics </vt:lpstr>
      <vt:lpstr>Contents</vt:lpstr>
      <vt:lpstr>01-INTRODUCTION</vt:lpstr>
      <vt:lpstr>01-PROBLEM STATEMENT</vt:lpstr>
      <vt:lpstr>02- METHODOLOGY</vt:lpstr>
      <vt:lpstr>03- DATA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MBA 652A Statistical Modelling for Business Analytics </dc:title>
  <dc:creator>pushkarawasthi1999@yahoo.com</dc:creator>
  <cp:lastModifiedBy>pushkarawasthi1999@yahoo.com</cp:lastModifiedBy>
  <cp:revision>20</cp:revision>
  <dcterms:created xsi:type="dcterms:W3CDTF">2021-11-12T13:11:00Z</dcterms:created>
  <dcterms:modified xsi:type="dcterms:W3CDTF">2021-11-13T04:02:10Z</dcterms:modified>
</cp:coreProperties>
</file>